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70" r:id="rId7"/>
    <p:sldId id="26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62"/>
    <a:srgbClr val="01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48"/>
  </p:normalViewPr>
  <p:slideViewPr>
    <p:cSldViewPr snapToGrid="0" snapToObjects="1">
      <p:cViewPr varScale="1">
        <p:scale>
          <a:sx n="119" d="100"/>
          <a:sy n="119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2F86E-2718-2A45-BD01-46EC2F05B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2DBC93-9A5A-1841-A29E-ED981655B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BF475B-E9D8-394E-941A-EC02A4B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54CA35-5128-664C-A006-793CED535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CA68C6-4565-8C48-B19B-64532CAB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20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9BB6A-D671-7244-96D8-E7E04E4B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01A25A-A11E-974B-8F1C-2012757A4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61F9A0-0D88-6A44-9097-0D9CC6AA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ABEA2D-DDAC-094D-B901-D6114DFE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F1EC3-AF99-2743-8F93-F3546302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46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FB503C-5934-6D41-890E-F2D1548954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A68192-BA5C-D643-BBBC-3924C4C98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DD6964-C82D-6A47-B0FB-DFF89C84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8B0F21-C736-B944-A63F-55221296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50948F-6137-3546-8E74-CECC9E3B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8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A37CB-4108-AD47-8E86-B5660E59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54F0B3-C378-014A-973A-44BD836A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96B0C6-07D8-7B43-973C-FDFF2042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BE69BF-859D-DD4E-AAF9-AE5C72CC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10E59B-0617-E24F-92C4-186C47EE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94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24D55-8ACD-EF4B-9163-26947D0D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7377E2-9160-244F-9EB7-C2808778E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BC625-5C61-AD42-86DF-3AD5516E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403E32-8B8C-6042-8E6A-7C67A678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AF8465-51AF-874C-A2D8-4E2642AB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87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68D41-C4CD-B048-8FDB-86ECEFDCF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8D2C37-71DB-134B-9CB4-EC6D8F358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04525D-B088-A341-B8E0-22753D4C2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EA815D-C6BF-754C-8F3E-A978E87A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E47D8C-2698-0B4C-9089-EE9A818A0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55B1BA-B669-C04F-B532-F619FE77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9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99FD6-E666-C545-9C5E-8BD913D7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D16396-E08E-9946-8992-5127842C0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C9CDAE-8486-2F46-889C-64BDD68BF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4A45A3-D7B4-364E-B022-0BAB99C7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C569DF-C579-6540-9E93-74BE055BE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78343A-7808-8340-88BF-82BE9509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3EA8D17-60C6-D94E-9399-B37FBA48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1D7D4D9-660B-D64D-B577-84BADA70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1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24AE4-4379-EF44-B6C4-BFE60FA1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E6DEAA-D06C-8946-8750-5C008F028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72AA23-94C9-B447-A1D6-EFB80625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82627E-24EA-7241-99BA-DC0E2866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AC97B0D-C970-414D-A8CE-80AFCFF93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4EB973-99B0-C144-BEAE-85B4A070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04DDFD-5425-9846-A4CD-4C783ED3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80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27E77-E6AB-EE40-8235-55EE5FA61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7CC484-EE53-DD44-B34D-1431CCBF8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07EBE2-A3DB-EB47-BE73-84EA683E6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1DA12A-172E-5E47-A922-23A2AE7C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CF8B5B-E1D5-4D4A-A3D0-A29FC809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215596-C6B1-FD4A-8326-0CB9BE28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88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35A93-57D3-8A47-888E-FF16939CF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534E66-6261-9343-8D62-B60A9688E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F93D15-5986-0B4B-AE99-9094BC944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168B69-7A8F-A341-AFEB-720C2420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53F922-B3A3-0F41-91E4-489D71F0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9BC141-D0E5-334C-A5CF-F6BBA6E2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27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5E8E65-8E59-5644-9E77-8BA495FD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B45702-3A77-794C-89DB-30E5C914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013FAC-FACF-1F47-A99E-8DD36AA74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F336-2C9F-D743-99E5-75AA50E92C5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BFAB3-5B31-AF48-8B41-240886622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919473-1A50-7A44-B0C3-353BE23AA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80D5-708D-9C47-ACC9-5C114BDD2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11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E5CBC-0346-C54D-91DD-477AAD704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559" y="2433498"/>
            <a:ext cx="10042881" cy="1540892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Wollen wir mit dem Wolf leben?</a:t>
            </a:r>
            <a:b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Und wenn ja, wie?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5C8AF-5881-D34F-891D-F5BC673CA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889" y="685053"/>
            <a:ext cx="8995952" cy="1252439"/>
          </a:xfrm>
        </p:spPr>
        <p:txBody>
          <a:bodyPr>
            <a:normAutofit fontScale="92500"/>
          </a:bodyPr>
          <a:lstStyle/>
          <a:p>
            <a:pPr algn="l"/>
            <a:endParaRPr lang="de-DE" sz="3200" b="1" dirty="0">
              <a:solidFill>
                <a:srgbClr val="01A2FF"/>
              </a:solidFill>
            </a:endParaRPr>
          </a:p>
          <a:p>
            <a:pPr algn="l"/>
            <a:r>
              <a:rPr lang="de-DE" sz="3200" b="1" dirty="0">
                <a:solidFill>
                  <a:srgbClr val="01A2FF"/>
                </a:solidFill>
              </a:rPr>
              <a:t>Herzlich Willkommen zur 2. Bürger*</a:t>
            </a:r>
            <a:r>
              <a:rPr lang="de-DE" sz="3200" b="1" dirty="0" err="1">
                <a:solidFill>
                  <a:srgbClr val="01A2FF"/>
                </a:solidFill>
              </a:rPr>
              <a:t>innenversammlung</a:t>
            </a:r>
            <a:endParaRPr lang="de-DE" sz="3200" b="1" dirty="0">
              <a:solidFill>
                <a:srgbClr val="01A2FF"/>
              </a:solidFill>
            </a:endParaRPr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AFFB50BA-B937-A44B-AB50-3BDEF4579179}"/>
              </a:ext>
            </a:extLst>
          </p:cNvPr>
          <p:cNvCxnSpPr>
            <a:cxnSpLocks/>
          </p:cNvCxnSpPr>
          <p:nvPr/>
        </p:nvCxnSpPr>
        <p:spPr>
          <a:xfrm flipH="1">
            <a:off x="1528763" y="5546726"/>
            <a:ext cx="8796339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2CCFE8B5-4FE8-DE4E-BF4D-26AA50EB1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163" y="4568727"/>
            <a:ext cx="1333500" cy="1706660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8D157998-6682-6F4E-9C94-3DB0E93EEF24}"/>
              </a:ext>
            </a:extLst>
          </p:cNvPr>
          <p:cNvSpPr txBox="1">
            <a:spLocks/>
          </p:cNvSpPr>
          <p:nvPr/>
        </p:nvSpPr>
        <p:spPr>
          <a:xfrm>
            <a:off x="795337" y="5521325"/>
            <a:ext cx="4305300" cy="561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Gemeinsam ans Ziel.</a:t>
            </a:r>
          </a:p>
        </p:txBody>
      </p:sp>
    </p:spTree>
    <p:extLst>
      <p:ext uri="{BB962C8B-B14F-4D97-AF65-F5344CB8AC3E}">
        <p14:creationId xmlns:p14="http://schemas.microsoft.com/office/powerpoint/2010/main" val="417279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E5CBC-0346-C54D-91DD-477AAD704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18" y="-146792"/>
            <a:ext cx="3696733" cy="1188933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Galeriegang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5C8AF-5881-D34F-891D-F5BC673CA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9" y="1088832"/>
            <a:ext cx="2494496" cy="522424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3200" b="1" dirty="0">
                <a:solidFill>
                  <a:srgbClr val="01A2FF"/>
                </a:solidFill>
              </a:rPr>
              <a:t>Ablauf: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6C8231-0C2F-434B-BACD-BE4CB72ECCB4}"/>
              </a:ext>
            </a:extLst>
          </p:cNvPr>
          <p:cNvSpPr txBox="1"/>
          <p:nvPr/>
        </p:nvSpPr>
        <p:spPr>
          <a:xfrm>
            <a:off x="499210" y="1562722"/>
            <a:ext cx="108992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Es gibt 3 Phasen: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de-DE" b="1" dirty="0">
                <a:solidFill>
                  <a:schemeClr val="accent6"/>
                </a:solidFill>
              </a:rPr>
              <a:t>Phase 1 </a:t>
            </a:r>
            <a:r>
              <a:rPr lang="de-DE" dirty="0">
                <a:solidFill>
                  <a:schemeClr val="accent6"/>
                </a:solidFill>
              </a:rPr>
              <a:t>Gruppenarbeitsphase: Erarbeitung eines Aktionsplans.</a:t>
            </a: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>
                <a:solidFill>
                  <a:schemeClr val="bg1"/>
                </a:solidFill>
              </a:rPr>
              <a:t>Phase 2 </a:t>
            </a:r>
            <a:r>
              <a:rPr lang="de-DE" dirty="0">
                <a:solidFill>
                  <a:schemeClr val="bg1"/>
                </a:solidFill>
              </a:rPr>
              <a:t>Präsentationsphase 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de-DE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>
                <a:solidFill>
                  <a:schemeClr val="bg1"/>
                </a:solidFill>
              </a:rPr>
              <a:t>Phase 3 </a:t>
            </a:r>
            <a:r>
              <a:rPr lang="de-DE" dirty="0">
                <a:solidFill>
                  <a:schemeClr val="bg1"/>
                </a:solidFill>
              </a:rPr>
              <a:t>Verarbeitungsphase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237CD495-992F-9C4C-9C0A-3F9C15772B2B}"/>
              </a:ext>
            </a:extLst>
          </p:cNvPr>
          <p:cNvSpPr>
            <a:spLocks noChangeAspect="1"/>
          </p:cNvSpPr>
          <p:nvPr/>
        </p:nvSpPr>
        <p:spPr>
          <a:xfrm>
            <a:off x="9371987" y="3094967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F537FFD4-C50C-A54C-9D91-F999D199481C}"/>
              </a:ext>
            </a:extLst>
          </p:cNvPr>
          <p:cNvSpPr>
            <a:spLocks noChangeAspect="1"/>
          </p:cNvSpPr>
          <p:nvPr/>
        </p:nvSpPr>
        <p:spPr>
          <a:xfrm>
            <a:off x="6889143" y="3117196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435F8F55-E778-AA4A-B90A-8F512EFA4F0A}"/>
              </a:ext>
            </a:extLst>
          </p:cNvPr>
          <p:cNvSpPr>
            <a:spLocks noChangeAspect="1"/>
          </p:cNvSpPr>
          <p:nvPr/>
        </p:nvSpPr>
        <p:spPr>
          <a:xfrm>
            <a:off x="4346824" y="3136778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F557E87D-1F76-5A40-89B2-2576FD787B9E}"/>
              </a:ext>
            </a:extLst>
          </p:cNvPr>
          <p:cNvSpPr>
            <a:spLocks noChangeAspect="1"/>
          </p:cNvSpPr>
          <p:nvPr/>
        </p:nvSpPr>
        <p:spPr>
          <a:xfrm>
            <a:off x="1869660" y="3125697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AA17663-1DA1-F64D-ACB3-C1865B37B11A}"/>
              </a:ext>
            </a:extLst>
          </p:cNvPr>
          <p:cNvSpPr>
            <a:spLocks noChangeAspect="1"/>
          </p:cNvSpPr>
          <p:nvPr/>
        </p:nvSpPr>
        <p:spPr>
          <a:xfrm>
            <a:off x="2484219" y="3270039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3F7D662-8B78-B643-ACBC-C2DAA9A92194}"/>
              </a:ext>
            </a:extLst>
          </p:cNvPr>
          <p:cNvSpPr>
            <a:spLocks noChangeAspect="1"/>
          </p:cNvSpPr>
          <p:nvPr/>
        </p:nvSpPr>
        <p:spPr>
          <a:xfrm>
            <a:off x="2657688" y="3597598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B582933-23F0-684E-9A8F-0C36D4EB0CE2}"/>
              </a:ext>
            </a:extLst>
          </p:cNvPr>
          <p:cNvSpPr>
            <a:spLocks noChangeAspect="1"/>
          </p:cNvSpPr>
          <p:nvPr/>
        </p:nvSpPr>
        <p:spPr>
          <a:xfrm>
            <a:off x="2069877" y="3288352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C8EDDF9-E0EA-7E48-8213-703279C81A19}"/>
              </a:ext>
            </a:extLst>
          </p:cNvPr>
          <p:cNvSpPr>
            <a:spLocks noChangeAspect="1"/>
          </p:cNvSpPr>
          <p:nvPr/>
        </p:nvSpPr>
        <p:spPr>
          <a:xfrm>
            <a:off x="2285834" y="3556616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31C909C-1EEE-404C-ABFA-EB706A45B3BE}"/>
              </a:ext>
            </a:extLst>
          </p:cNvPr>
          <p:cNvSpPr>
            <a:spLocks noChangeAspect="1"/>
          </p:cNvSpPr>
          <p:nvPr/>
        </p:nvSpPr>
        <p:spPr>
          <a:xfrm rot="21282093">
            <a:off x="2089593" y="3834392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48ED352-8E5D-0F4A-9A8F-C61EDB856996}"/>
              </a:ext>
            </a:extLst>
          </p:cNvPr>
          <p:cNvSpPr>
            <a:spLocks noChangeAspect="1"/>
          </p:cNvSpPr>
          <p:nvPr/>
        </p:nvSpPr>
        <p:spPr>
          <a:xfrm rot="21282093">
            <a:off x="2424228" y="3827513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06033404-F0D0-7746-896C-9E5143959BDF}"/>
              </a:ext>
            </a:extLst>
          </p:cNvPr>
          <p:cNvSpPr txBox="1"/>
          <p:nvPr/>
        </p:nvSpPr>
        <p:spPr>
          <a:xfrm>
            <a:off x="1347660" y="4326959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Aktionsplan 1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145EAC0-C2DB-DF4B-886E-A528DB2CBA30}"/>
              </a:ext>
            </a:extLst>
          </p:cNvPr>
          <p:cNvSpPr>
            <a:spLocks noChangeAspect="1"/>
          </p:cNvSpPr>
          <p:nvPr/>
        </p:nvSpPr>
        <p:spPr>
          <a:xfrm>
            <a:off x="4802204" y="3253616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E61E92A-B594-974D-B8B5-E90E3740A6D6}"/>
              </a:ext>
            </a:extLst>
          </p:cNvPr>
          <p:cNvSpPr>
            <a:spLocks noChangeAspect="1"/>
          </p:cNvSpPr>
          <p:nvPr/>
        </p:nvSpPr>
        <p:spPr>
          <a:xfrm>
            <a:off x="5104472" y="3826589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5F593F4-0138-1A4B-AB1A-D045525D4198}"/>
              </a:ext>
            </a:extLst>
          </p:cNvPr>
          <p:cNvSpPr>
            <a:spLocks noChangeAspect="1"/>
          </p:cNvSpPr>
          <p:nvPr/>
        </p:nvSpPr>
        <p:spPr>
          <a:xfrm>
            <a:off x="4509576" y="3431396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5FAE202-0D5C-6647-B197-8F08DD88CF6B}"/>
              </a:ext>
            </a:extLst>
          </p:cNvPr>
          <p:cNvSpPr>
            <a:spLocks noChangeAspect="1"/>
          </p:cNvSpPr>
          <p:nvPr/>
        </p:nvSpPr>
        <p:spPr>
          <a:xfrm>
            <a:off x="4805990" y="3647396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9FE973A-001F-4844-8DA6-738339909CD8}"/>
              </a:ext>
            </a:extLst>
          </p:cNvPr>
          <p:cNvSpPr>
            <a:spLocks noChangeAspect="1"/>
          </p:cNvSpPr>
          <p:nvPr/>
        </p:nvSpPr>
        <p:spPr>
          <a:xfrm rot="21282093">
            <a:off x="4582570" y="3823019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FBFF8C4-ADDA-C04C-AB14-71EF6D154D35}"/>
              </a:ext>
            </a:extLst>
          </p:cNvPr>
          <p:cNvSpPr>
            <a:spLocks noChangeAspect="1"/>
          </p:cNvSpPr>
          <p:nvPr/>
        </p:nvSpPr>
        <p:spPr>
          <a:xfrm rot="21282093">
            <a:off x="5048555" y="3529988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9E18F693-F0CB-9643-9FC1-87499F906A8C}"/>
              </a:ext>
            </a:extLst>
          </p:cNvPr>
          <p:cNvSpPr txBox="1"/>
          <p:nvPr/>
        </p:nvSpPr>
        <p:spPr>
          <a:xfrm>
            <a:off x="3824824" y="4312803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rgbClr val="7030A0"/>
                </a:solidFill>
              </a:rPr>
              <a:t>Aktionsplan 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DEDE913-CA53-EE48-9C0F-38400E06DCE2}"/>
              </a:ext>
            </a:extLst>
          </p:cNvPr>
          <p:cNvSpPr>
            <a:spLocks noChangeAspect="1"/>
          </p:cNvSpPr>
          <p:nvPr/>
        </p:nvSpPr>
        <p:spPr>
          <a:xfrm rot="18395866">
            <a:off x="7486965" y="3290376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EF70821-7A44-5C4B-BBEB-B0C5D669427D}"/>
              </a:ext>
            </a:extLst>
          </p:cNvPr>
          <p:cNvSpPr>
            <a:spLocks noChangeAspect="1"/>
          </p:cNvSpPr>
          <p:nvPr/>
        </p:nvSpPr>
        <p:spPr>
          <a:xfrm rot="18395866">
            <a:off x="7631783" y="3850103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DDE30F2-B723-5740-9567-473DC8CFB3BE}"/>
              </a:ext>
            </a:extLst>
          </p:cNvPr>
          <p:cNvSpPr>
            <a:spLocks noChangeAspect="1"/>
          </p:cNvSpPr>
          <p:nvPr/>
        </p:nvSpPr>
        <p:spPr>
          <a:xfrm rot="18395866">
            <a:off x="7072623" y="3308689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0964B63-195E-CB4A-B0E7-844182A821E2}"/>
              </a:ext>
            </a:extLst>
          </p:cNvPr>
          <p:cNvSpPr>
            <a:spLocks noChangeAspect="1"/>
          </p:cNvSpPr>
          <p:nvPr/>
        </p:nvSpPr>
        <p:spPr>
          <a:xfrm rot="18395866">
            <a:off x="7447411" y="3585454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B52394C-976D-1F4D-91AF-41ACCEC62488}"/>
              </a:ext>
            </a:extLst>
          </p:cNvPr>
          <p:cNvSpPr>
            <a:spLocks noChangeAspect="1"/>
          </p:cNvSpPr>
          <p:nvPr/>
        </p:nvSpPr>
        <p:spPr>
          <a:xfrm rot="18077959">
            <a:off x="7301387" y="3856768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CC12945-AB9D-D942-A4A5-F1C2F230C27B}"/>
              </a:ext>
            </a:extLst>
          </p:cNvPr>
          <p:cNvSpPr>
            <a:spLocks noChangeAspect="1"/>
          </p:cNvSpPr>
          <p:nvPr/>
        </p:nvSpPr>
        <p:spPr>
          <a:xfrm rot="18077959">
            <a:off x="7130915" y="3603949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96EC3ABA-FFD6-494E-A75D-B66FFCE8F9B0}"/>
              </a:ext>
            </a:extLst>
          </p:cNvPr>
          <p:cNvSpPr txBox="1"/>
          <p:nvPr/>
        </p:nvSpPr>
        <p:spPr>
          <a:xfrm>
            <a:off x="6367143" y="4327998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accent6"/>
                </a:solidFill>
              </a:rPr>
              <a:t>Aktionsplan 3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B76E483-4BE6-9142-8D89-DF83F3CA1F61}"/>
              </a:ext>
            </a:extLst>
          </p:cNvPr>
          <p:cNvSpPr>
            <a:spLocks noChangeAspect="1"/>
          </p:cNvSpPr>
          <p:nvPr/>
        </p:nvSpPr>
        <p:spPr>
          <a:xfrm>
            <a:off x="9595267" y="3239309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44B0B49-613C-6645-9C84-2C5849EF5346}"/>
              </a:ext>
            </a:extLst>
          </p:cNvPr>
          <p:cNvSpPr>
            <a:spLocks noChangeAspect="1"/>
          </p:cNvSpPr>
          <p:nvPr/>
        </p:nvSpPr>
        <p:spPr>
          <a:xfrm>
            <a:off x="9652884" y="3568778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26CDFDE-3C71-A14E-A1F6-B2DCF08FB31E}"/>
              </a:ext>
            </a:extLst>
          </p:cNvPr>
          <p:cNvSpPr>
            <a:spLocks noChangeAspect="1"/>
          </p:cNvSpPr>
          <p:nvPr/>
        </p:nvSpPr>
        <p:spPr>
          <a:xfrm>
            <a:off x="10067300" y="3239309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581C98B-B0C9-554C-AA89-34312A9C29BB}"/>
              </a:ext>
            </a:extLst>
          </p:cNvPr>
          <p:cNvSpPr>
            <a:spLocks noChangeAspect="1"/>
          </p:cNvSpPr>
          <p:nvPr/>
        </p:nvSpPr>
        <p:spPr>
          <a:xfrm>
            <a:off x="9974481" y="3489598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C087596F-D5D9-7A45-A01A-9C426A552475}"/>
              </a:ext>
            </a:extLst>
          </p:cNvPr>
          <p:cNvSpPr>
            <a:spLocks noChangeAspect="1"/>
          </p:cNvSpPr>
          <p:nvPr/>
        </p:nvSpPr>
        <p:spPr>
          <a:xfrm rot="21282093">
            <a:off x="9964969" y="3794290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3968351-8998-9A48-82B1-240749D68967}"/>
              </a:ext>
            </a:extLst>
          </p:cNvPr>
          <p:cNvSpPr>
            <a:spLocks noChangeAspect="1"/>
          </p:cNvSpPr>
          <p:nvPr/>
        </p:nvSpPr>
        <p:spPr>
          <a:xfrm rot="21282093">
            <a:off x="9575034" y="3865708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608C4C8D-7469-534B-B377-9361007771B0}"/>
              </a:ext>
            </a:extLst>
          </p:cNvPr>
          <p:cNvSpPr txBox="1"/>
          <p:nvPr/>
        </p:nvSpPr>
        <p:spPr>
          <a:xfrm>
            <a:off x="8862997" y="4312803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accent2"/>
                </a:solidFill>
              </a:rPr>
              <a:t>Aktionsplan 4</a:t>
            </a:r>
          </a:p>
        </p:txBody>
      </p:sp>
    </p:spTree>
    <p:extLst>
      <p:ext uri="{BB962C8B-B14F-4D97-AF65-F5344CB8AC3E}">
        <p14:creationId xmlns:p14="http://schemas.microsoft.com/office/powerpoint/2010/main" val="240845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1529826F-2031-B945-BEBD-EE07A66ED6F3}"/>
              </a:ext>
            </a:extLst>
          </p:cNvPr>
          <p:cNvSpPr>
            <a:spLocks noChangeAspect="1"/>
          </p:cNvSpPr>
          <p:nvPr/>
        </p:nvSpPr>
        <p:spPr>
          <a:xfrm>
            <a:off x="9386274" y="2349000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F499CB2-EA12-594F-A299-DC93BD55FB6E}"/>
              </a:ext>
            </a:extLst>
          </p:cNvPr>
          <p:cNvSpPr>
            <a:spLocks noChangeAspect="1"/>
          </p:cNvSpPr>
          <p:nvPr/>
        </p:nvSpPr>
        <p:spPr>
          <a:xfrm>
            <a:off x="6903430" y="2371229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F45D907-FA3C-F848-98D3-29EFF2C14100}"/>
              </a:ext>
            </a:extLst>
          </p:cNvPr>
          <p:cNvSpPr>
            <a:spLocks noChangeAspect="1"/>
          </p:cNvSpPr>
          <p:nvPr/>
        </p:nvSpPr>
        <p:spPr>
          <a:xfrm>
            <a:off x="4361111" y="2390811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1FCB53E-2C78-2941-ADC5-EF6991EEE2FD}"/>
              </a:ext>
            </a:extLst>
          </p:cNvPr>
          <p:cNvSpPr>
            <a:spLocks noChangeAspect="1"/>
          </p:cNvSpPr>
          <p:nvPr/>
        </p:nvSpPr>
        <p:spPr>
          <a:xfrm>
            <a:off x="1883947" y="2379730"/>
            <a:ext cx="10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5E5CBC-0346-C54D-91DD-477AAD704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18" y="-146792"/>
            <a:ext cx="3696733" cy="1188933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Galeriegang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5C8AF-5881-D34F-891D-F5BC673CA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9" y="1088832"/>
            <a:ext cx="2494496" cy="522424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3200" b="1" dirty="0">
                <a:solidFill>
                  <a:srgbClr val="01A2FF"/>
                </a:solidFill>
              </a:rPr>
              <a:t>Ablauf: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6C8231-0C2F-434B-BACD-BE4CB72ECCB4}"/>
              </a:ext>
            </a:extLst>
          </p:cNvPr>
          <p:cNvSpPr txBox="1"/>
          <p:nvPr/>
        </p:nvSpPr>
        <p:spPr>
          <a:xfrm>
            <a:off x="567558" y="1657947"/>
            <a:ext cx="1089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de-DE" b="1" dirty="0">
                <a:solidFill>
                  <a:schemeClr val="bg1"/>
                </a:solidFill>
              </a:rPr>
              <a:t>Phase 2 </a:t>
            </a:r>
            <a:r>
              <a:rPr lang="de-DE" dirty="0">
                <a:solidFill>
                  <a:schemeClr val="bg1"/>
                </a:solidFill>
              </a:rPr>
              <a:t>Präsentationsphase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E0A170A-AAFE-2544-9E36-FE948290E671}"/>
              </a:ext>
            </a:extLst>
          </p:cNvPr>
          <p:cNvSpPr>
            <a:spLocks noChangeAspect="1"/>
          </p:cNvSpPr>
          <p:nvPr/>
        </p:nvSpPr>
        <p:spPr>
          <a:xfrm>
            <a:off x="9961030" y="3080622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FBCEB64-60B6-C74C-916D-4ADFD2F6BF5E}"/>
              </a:ext>
            </a:extLst>
          </p:cNvPr>
          <p:cNvSpPr>
            <a:spLocks noChangeAspect="1"/>
          </p:cNvSpPr>
          <p:nvPr/>
        </p:nvSpPr>
        <p:spPr>
          <a:xfrm>
            <a:off x="4534043" y="2524072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720B7C3-E84C-CD4B-B6B5-14179585670B}"/>
              </a:ext>
            </a:extLst>
          </p:cNvPr>
          <p:cNvSpPr>
            <a:spLocks noChangeAspect="1"/>
          </p:cNvSpPr>
          <p:nvPr/>
        </p:nvSpPr>
        <p:spPr>
          <a:xfrm>
            <a:off x="2084164" y="2542385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6F6E9D-0F32-AA49-B14C-B250D6D42A56}"/>
              </a:ext>
            </a:extLst>
          </p:cNvPr>
          <p:cNvSpPr>
            <a:spLocks noChangeAspect="1"/>
          </p:cNvSpPr>
          <p:nvPr/>
        </p:nvSpPr>
        <p:spPr>
          <a:xfrm>
            <a:off x="7621478" y="2788234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13578E7-A71F-F743-8B05-6FA6CF4A13C2}"/>
              </a:ext>
            </a:extLst>
          </p:cNvPr>
          <p:cNvSpPr>
            <a:spLocks noChangeAspect="1"/>
          </p:cNvSpPr>
          <p:nvPr/>
        </p:nvSpPr>
        <p:spPr>
          <a:xfrm rot="21282093">
            <a:off x="2103880" y="3088425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EAA9D11-6052-AF4A-B886-983743C58AFC}"/>
              </a:ext>
            </a:extLst>
          </p:cNvPr>
          <p:cNvSpPr>
            <a:spLocks noChangeAspect="1"/>
          </p:cNvSpPr>
          <p:nvPr/>
        </p:nvSpPr>
        <p:spPr>
          <a:xfrm rot="21282093">
            <a:off x="5098271" y="2562722"/>
            <a:ext cx="216000" cy="2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2F4BFBF-6AA9-F949-9B4B-AF36F2D77EAA}"/>
              </a:ext>
            </a:extLst>
          </p:cNvPr>
          <p:cNvSpPr txBox="1"/>
          <p:nvPr/>
        </p:nvSpPr>
        <p:spPr>
          <a:xfrm>
            <a:off x="1361947" y="3580992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Aktionsplan 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1C22B1-2E30-3E4F-B928-A8C39718EEE9}"/>
              </a:ext>
            </a:extLst>
          </p:cNvPr>
          <p:cNvSpPr>
            <a:spLocks noChangeAspect="1"/>
          </p:cNvSpPr>
          <p:nvPr/>
        </p:nvSpPr>
        <p:spPr>
          <a:xfrm>
            <a:off x="9709369" y="2521844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BC51A6B-96B9-CC4E-800D-650F44106FCF}"/>
              </a:ext>
            </a:extLst>
          </p:cNvPr>
          <p:cNvSpPr>
            <a:spLocks noChangeAspect="1"/>
          </p:cNvSpPr>
          <p:nvPr/>
        </p:nvSpPr>
        <p:spPr>
          <a:xfrm>
            <a:off x="5118759" y="3080622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DD8C500-FB4B-D146-9860-9413F9926EA4}"/>
              </a:ext>
            </a:extLst>
          </p:cNvPr>
          <p:cNvSpPr>
            <a:spLocks noChangeAspect="1"/>
          </p:cNvSpPr>
          <p:nvPr/>
        </p:nvSpPr>
        <p:spPr>
          <a:xfrm>
            <a:off x="7160605" y="2685372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3505D79-50FF-434E-8736-B8EEEC7A02F3}"/>
              </a:ext>
            </a:extLst>
          </p:cNvPr>
          <p:cNvSpPr>
            <a:spLocks noChangeAspect="1"/>
          </p:cNvSpPr>
          <p:nvPr/>
        </p:nvSpPr>
        <p:spPr>
          <a:xfrm>
            <a:off x="7037202" y="3080622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9020449-630D-0B4E-8418-2C7043B80BB5}"/>
              </a:ext>
            </a:extLst>
          </p:cNvPr>
          <p:cNvSpPr>
            <a:spLocks noChangeAspect="1"/>
          </p:cNvSpPr>
          <p:nvPr/>
        </p:nvSpPr>
        <p:spPr>
          <a:xfrm rot="21282093">
            <a:off x="2486806" y="3113641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12A0DCE-845D-924E-B55D-8A75166D1C9D}"/>
              </a:ext>
            </a:extLst>
          </p:cNvPr>
          <p:cNvSpPr>
            <a:spLocks noChangeAspect="1"/>
          </p:cNvSpPr>
          <p:nvPr/>
        </p:nvSpPr>
        <p:spPr>
          <a:xfrm rot="21282093">
            <a:off x="9897921" y="2771407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8126373-F44E-704D-AA05-19451FF39E26}"/>
              </a:ext>
            </a:extLst>
          </p:cNvPr>
          <p:cNvSpPr txBox="1"/>
          <p:nvPr/>
        </p:nvSpPr>
        <p:spPr>
          <a:xfrm>
            <a:off x="3839111" y="3566836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rgbClr val="7030A0"/>
                </a:solidFill>
              </a:rPr>
              <a:t>Aktionsplan 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C35DA1-11B0-C447-AC15-79D2BD573BD5}"/>
              </a:ext>
            </a:extLst>
          </p:cNvPr>
          <p:cNvSpPr>
            <a:spLocks noChangeAspect="1"/>
          </p:cNvSpPr>
          <p:nvPr/>
        </p:nvSpPr>
        <p:spPr>
          <a:xfrm rot="18395866">
            <a:off x="9555738" y="2879636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4850780-45E4-DF49-B5F3-4F1C81C2F9F1}"/>
              </a:ext>
            </a:extLst>
          </p:cNvPr>
          <p:cNvSpPr>
            <a:spLocks noChangeAspect="1"/>
          </p:cNvSpPr>
          <p:nvPr/>
        </p:nvSpPr>
        <p:spPr>
          <a:xfrm rot="18395866">
            <a:off x="7646070" y="3104136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52E9A7E-16B1-FC48-A59B-4AD2F8F1DD08}"/>
              </a:ext>
            </a:extLst>
          </p:cNvPr>
          <p:cNvSpPr>
            <a:spLocks noChangeAspect="1"/>
          </p:cNvSpPr>
          <p:nvPr/>
        </p:nvSpPr>
        <p:spPr>
          <a:xfrm rot="18395866">
            <a:off x="4726414" y="2989953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A301618-E44C-D149-B8F7-EE3E6A31D442}"/>
              </a:ext>
            </a:extLst>
          </p:cNvPr>
          <p:cNvSpPr>
            <a:spLocks noChangeAspect="1"/>
          </p:cNvSpPr>
          <p:nvPr/>
        </p:nvSpPr>
        <p:spPr>
          <a:xfrm rot="18395866">
            <a:off x="2459166" y="2554299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9CC3632-AED4-B944-AD39-9205B5C4D57F}"/>
              </a:ext>
            </a:extLst>
          </p:cNvPr>
          <p:cNvSpPr>
            <a:spLocks noChangeAspect="1"/>
          </p:cNvSpPr>
          <p:nvPr/>
        </p:nvSpPr>
        <p:spPr>
          <a:xfrm rot="18077959">
            <a:off x="7315674" y="3110801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53EA148-53B8-B244-AD0C-F47B4D528241}"/>
              </a:ext>
            </a:extLst>
          </p:cNvPr>
          <p:cNvSpPr>
            <a:spLocks noChangeAspect="1"/>
          </p:cNvSpPr>
          <p:nvPr/>
        </p:nvSpPr>
        <p:spPr>
          <a:xfrm rot="18077959">
            <a:off x="2369781" y="2865242"/>
            <a:ext cx="216000" cy="21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55B6CC1-4468-0148-8045-87C5382CE22E}"/>
              </a:ext>
            </a:extLst>
          </p:cNvPr>
          <p:cNvSpPr txBox="1"/>
          <p:nvPr/>
        </p:nvSpPr>
        <p:spPr>
          <a:xfrm>
            <a:off x="6381430" y="3582031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accent6"/>
                </a:solidFill>
              </a:rPr>
              <a:t>Aktionsplan 3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1F6165D-C6BE-0747-B3FA-7C65770E4FDA}"/>
              </a:ext>
            </a:extLst>
          </p:cNvPr>
          <p:cNvSpPr>
            <a:spLocks noChangeAspect="1"/>
          </p:cNvSpPr>
          <p:nvPr/>
        </p:nvSpPr>
        <p:spPr>
          <a:xfrm>
            <a:off x="2686289" y="2788234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CDB7F21-3B1C-B84B-964A-9672B01DB851}"/>
              </a:ext>
            </a:extLst>
          </p:cNvPr>
          <p:cNvSpPr>
            <a:spLocks noChangeAspect="1"/>
          </p:cNvSpPr>
          <p:nvPr/>
        </p:nvSpPr>
        <p:spPr>
          <a:xfrm>
            <a:off x="4834414" y="2727079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29E729B-A2F8-8C40-B242-3698CF9FBD18}"/>
              </a:ext>
            </a:extLst>
          </p:cNvPr>
          <p:cNvSpPr>
            <a:spLocks noChangeAspect="1"/>
          </p:cNvSpPr>
          <p:nvPr/>
        </p:nvSpPr>
        <p:spPr>
          <a:xfrm>
            <a:off x="10081587" y="2493342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98AF44E-487F-134E-85C0-71DBE540CE3F}"/>
              </a:ext>
            </a:extLst>
          </p:cNvPr>
          <p:cNvSpPr>
            <a:spLocks noChangeAspect="1"/>
          </p:cNvSpPr>
          <p:nvPr/>
        </p:nvSpPr>
        <p:spPr>
          <a:xfrm>
            <a:off x="7464017" y="2542385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2C1A5E3-3054-1B4E-82EE-1747FDB2D6B4}"/>
              </a:ext>
            </a:extLst>
          </p:cNvPr>
          <p:cNvSpPr>
            <a:spLocks noChangeAspect="1"/>
          </p:cNvSpPr>
          <p:nvPr/>
        </p:nvSpPr>
        <p:spPr>
          <a:xfrm rot="21282093">
            <a:off x="4457805" y="3142596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EFDEB44-EFA7-CC4E-B2CC-647B029742B8}"/>
              </a:ext>
            </a:extLst>
          </p:cNvPr>
          <p:cNvSpPr>
            <a:spLocks noChangeAspect="1"/>
          </p:cNvSpPr>
          <p:nvPr/>
        </p:nvSpPr>
        <p:spPr>
          <a:xfrm rot="21282093">
            <a:off x="9589321" y="3119741"/>
            <a:ext cx="216000" cy="21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48BB852-09A7-9C49-A571-029034A2569D}"/>
              </a:ext>
            </a:extLst>
          </p:cNvPr>
          <p:cNvSpPr txBox="1"/>
          <p:nvPr/>
        </p:nvSpPr>
        <p:spPr>
          <a:xfrm>
            <a:off x="8877284" y="3566836"/>
            <a:ext cx="21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accent2"/>
                </a:solidFill>
              </a:rPr>
              <a:t>Aktionsplan 4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A13CCFB9-ADF4-814F-A804-0879C85A9A30}"/>
              </a:ext>
            </a:extLst>
          </p:cNvPr>
          <p:cNvSpPr txBox="1"/>
          <p:nvPr/>
        </p:nvSpPr>
        <p:spPr>
          <a:xfrm>
            <a:off x="646386" y="4557947"/>
            <a:ext cx="108992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de-DE" b="1" dirty="0">
                <a:solidFill>
                  <a:schemeClr val="bg1"/>
                </a:solidFill>
              </a:rPr>
              <a:t>Präsentiert</a:t>
            </a:r>
            <a:r>
              <a:rPr lang="de-DE" dirty="0">
                <a:solidFill>
                  <a:schemeClr val="bg1"/>
                </a:solidFill>
              </a:rPr>
              <a:t> Euren eigenen Aktionsplan (Zeit: 3 Minuten).</a:t>
            </a:r>
          </a:p>
          <a:p>
            <a:pPr marL="800100" lvl="1" indent="-342900">
              <a:buFont typeface="+mj-lt"/>
              <a:buAutoNum type="arabicPeriod"/>
            </a:pPr>
            <a:endParaRPr lang="de-DE" dirty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de-DE" b="1" dirty="0">
                <a:solidFill>
                  <a:schemeClr val="bg1"/>
                </a:solidFill>
              </a:rPr>
              <a:t>Notiert</a:t>
            </a:r>
            <a:r>
              <a:rPr lang="de-DE" dirty="0">
                <a:solidFill>
                  <a:schemeClr val="bg1"/>
                </a:solidFill>
              </a:rPr>
              <a:t> Euch die wichtigsten Punkte der anderen Interessengruppen.</a:t>
            </a:r>
          </a:p>
          <a:p>
            <a:pPr marL="800100" lvl="1" indent="-342900">
              <a:buFont typeface="+mj-lt"/>
              <a:buAutoNum type="arabicPeriod"/>
            </a:pPr>
            <a:endParaRPr lang="de-DE" dirty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de-DE" b="1" dirty="0">
                <a:solidFill>
                  <a:schemeClr val="bg1"/>
                </a:solidFill>
              </a:rPr>
              <a:t>Stellt</a:t>
            </a:r>
            <a:r>
              <a:rPr lang="de-DE" dirty="0">
                <a:solidFill>
                  <a:schemeClr val="bg1"/>
                </a:solidFill>
              </a:rPr>
              <a:t> Rückfragen zu den Aktionsplänen der anderen Interessengruppen (Zeit: 2 Minuten).</a:t>
            </a:r>
          </a:p>
          <a:p>
            <a:pPr marL="800100" lvl="1" indent="-342900">
              <a:buFont typeface="+mj-lt"/>
              <a:buAutoNum type="arabicPeriod"/>
            </a:pPr>
            <a:endParaRPr lang="de-DE" dirty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de-DE" b="1" dirty="0">
                <a:solidFill>
                  <a:schemeClr val="bg1"/>
                </a:solidFill>
              </a:rPr>
              <a:t>Geht </a:t>
            </a:r>
            <a:r>
              <a:rPr lang="de-DE" dirty="0">
                <a:solidFill>
                  <a:schemeClr val="bg1"/>
                </a:solidFill>
              </a:rPr>
              <a:t>in der Gruppe zum nächsten Aktionsplan.</a:t>
            </a:r>
            <a:endParaRPr lang="de-DE" b="1" dirty="0">
              <a:solidFill>
                <a:schemeClr val="bg1"/>
              </a:solidFill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149D29BB-F0C7-B84A-9DF9-393624EFC1E6}"/>
              </a:ext>
            </a:extLst>
          </p:cNvPr>
          <p:cNvGrpSpPr/>
          <p:nvPr/>
        </p:nvGrpSpPr>
        <p:grpSpPr>
          <a:xfrm>
            <a:off x="2416069" y="2044664"/>
            <a:ext cx="7544960" cy="963092"/>
            <a:chOff x="2416069" y="2044664"/>
            <a:chExt cx="7544960" cy="963092"/>
          </a:xfrm>
        </p:grpSpPr>
        <p:sp>
          <p:nvSpPr>
            <p:cNvPr id="38" name="180-Grad-Pfeil 37">
              <a:extLst>
                <a:ext uri="{FF2B5EF4-FFF2-40B4-BE49-F238E27FC236}">
                  <a16:creationId xmlns:a16="http://schemas.microsoft.com/office/drawing/2014/main" id="{918DC6F5-7F38-FF48-87FA-C576AD837725}"/>
                </a:ext>
              </a:extLst>
            </p:cNvPr>
            <p:cNvSpPr/>
            <p:nvPr/>
          </p:nvSpPr>
          <p:spPr>
            <a:xfrm flipH="1">
              <a:off x="2416069" y="2044664"/>
              <a:ext cx="7544960" cy="249018"/>
            </a:xfrm>
            <a:prstGeom prst="uturnArrow">
              <a:avLst>
                <a:gd name="adj1" fmla="val 21854"/>
                <a:gd name="adj2" fmla="val 25000"/>
                <a:gd name="adj3" fmla="val 25000"/>
                <a:gd name="adj4" fmla="val 43750"/>
                <a:gd name="adj5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39" name="Gerade Verbindung mit Pfeil 38">
              <a:extLst>
                <a:ext uri="{FF2B5EF4-FFF2-40B4-BE49-F238E27FC236}">
                  <a16:creationId xmlns:a16="http://schemas.microsoft.com/office/drawing/2014/main" id="{9A912B31-38EE-0A4F-A304-B22F43683A43}"/>
                </a:ext>
              </a:extLst>
            </p:cNvPr>
            <p:cNvCxnSpPr/>
            <p:nvPr/>
          </p:nvCxnSpPr>
          <p:spPr>
            <a:xfrm>
              <a:off x="3198922" y="2977412"/>
              <a:ext cx="987973" cy="0"/>
            </a:xfrm>
            <a:prstGeom prst="straightConnector1">
              <a:avLst/>
            </a:prstGeom>
            <a:ln w="698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>
              <a:extLst>
                <a:ext uri="{FF2B5EF4-FFF2-40B4-BE49-F238E27FC236}">
                  <a16:creationId xmlns:a16="http://schemas.microsoft.com/office/drawing/2014/main" id="{F5B9C48D-4B14-BE4C-9F78-95E0BDA87862}"/>
                </a:ext>
              </a:extLst>
            </p:cNvPr>
            <p:cNvCxnSpPr/>
            <p:nvPr/>
          </p:nvCxnSpPr>
          <p:spPr>
            <a:xfrm>
              <a:off x="5616301" y="3007756"/>
              <a:ext cx="987973" cy="0"/>
            </a:xfrm>
            <a:prstGeom prst="straightConnector1">
              <a:avLst/>
            </a:prstGeom>
            <a:ln w="698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mit Pfeil 44">
              <a:extLst>
                <a:ext uri="{FF2B5EF4-FFF2-40B4-BE49-F238E27FC236}">
                  <a16:creationId xmlns:a16="http://schemas.microsoft.com/office/drawing/2014/main" id="{6174E12B-C158-1D48-8EFF-75DB4EEB338D}"/>
                </a:ext>
              </a:extLst>
            </p:cNvPr>
            <p:cNvCxnSpPr/>
            <p:nvPr/>
          </p:nvCxnSpPr>
          <p:spPr>
            <a:xfrm>
              <a:off x="8251934" y="3007756"/>
              <a:ext cx="987973" cy="0"/>
            </a:xfrm>
            <a:prstGeom prst="straightConnector1">
              <a:avLst/>
            </a:prstGeom>
            <a:ln w="698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5333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E5CBC-0346-C54D-91DD-477AAD704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18" y="-146792"/>
            <a:ext cx="3696733" cy="1188933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Galeriegang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5C8AF-5881-D34F-891D-F5BC673CA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9" y="1088832"/>
            <a:ext cx="2494496" cy="522424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3200" b="1" dirty="0">
                <a:solidFill>
                  <a:srgbClr val="01A2FF"/>
                </a:solidFill>
              </a:rPr>
              <a:t>Ablauf: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6C8231-0C2F-434B-BACD-BE4CB72ECCB4}"/>
              </a:ext>
            </a:extLst>
          </p:cNvPr>
          <p:cNvSpPr txBox="1"/>
          <p:nvPr/>
        </p:nvSpPr>
        <p:spPr>
          <a:xfrm>
            <a:off x="567558" y="1657947"/>
            <a:ext cx="10899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de-DE" b="1" dirty="0">
                <a:solidFill>
                  <a:schemeClr val="accent6"/>
                </a:solidFill>
              </a:rPr>
              <a:t>Phase 1 </a:t>
            </a:r>
            <a:r>
              <a:rPr lang="de-DE" dirty="0">
                <a:solidFill>
                  <a:schemeClr val="accent6"/>
                </a:solidFill>
              </a:rPr>
              <a:t>Gruppenarbeitsphase</a:t>
            </a: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de-DE" b="1" dirty="0">
                <a:solidFill>
                  <a:schemeClr val="accent6"/>
                </a:solidFill>
              </a:rPr>
              <a:t>Phase 2 </a:t>
            </a:r>
            <a:r>
              <a:rPr lang="de-DE" dirty="0">
                <a:solidFill>
                  <a:schemeClr val="accent6"/>
                </a:solidFill>
              </a:rPr>
              <a:t>Präsentationsphase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de-DE" b="1" dirty="0">
              <a:solidFill>
                <a:schemeClr val="accent6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de-DE" b="1" dirty="0">
                <a:solidFill>
                  <a:schemeClr val="bg1"/>
                </a:solidFill>
              </a:rPr>
              <a:t>Phase 3 </a:t>
            </a:r>
            <a:r>
              <a:rPr lang="de-DE" dirty="0">
                <a:solidFill>
                  <a:schemeClr val="bg1"/>
                </a:solidFill>
              </a:rPr>
              <a:t>Verarbeitungsphase</a:t>
            </a:r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84E400FA-2761-224D-BB66-A6ED6DA89A14}"/>
              </a:ext>
            </a:extLst>
          </p:cNvPr>
          <p:cNvGrpSpPr/>
          <p:nvPr/>
        </p:nvGrpSpPr>
        <p:grpSpPr>
          <a:xfrm>
            <a:off x="1331967" y="4585690"/>
            <a:ext cx="2124000" cy="1570594"/>
            <a:chOff x="1317679" y="3258179"/>
            <a:chExt cx="2124000" cy="1570594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6E4A8CB9-9E25-7D4C-A84C-10313515A826}"/>
                </a:ext>
              </a:extLst>
            </p:cNvPr>
            <p:cNvGrpSpPr/>
            <p:nvPr/>
          </p:nvGrpSpPr>
          <p:grpSpPr>
            <a:xfrm>
              <a:off x="1839679" y="3258179"/>
              <a:ext cx="1080000" cy="1080000"/>
              <a:chOff x="2408511" y="3366107"/>
              <a:chExt cx="1080000" cy="1080000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1FCB53E-2C78-2941-ADC5-EF6991EEE2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85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E0A170A-AAFE-2544-9E36-FE948290E6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23070" y="3510449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FBCEB64-60B6-C74C-916D-4ADFD2F6BF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10817" y="3852860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720B7C3-E84C-CD4B-B6B5-1417958567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08728" y="3528762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E6F6E9D-0F32-AA49-B14C-B250D6D42A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24685" y="3797026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13578E7-A71F-F743-8B05-6FA6CF4A13C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2628444" y="4074802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EAA9D11-6052-AF4A-B886-983743C58AF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2963079" y="4067923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02F4BFBF-6AA9-F949-9B4B-AF36F2D77EAA}"/>
                </a:ext>
              </a:extLst>
            </p:cNvPr>
            <p:cNvSpPr txBox="1"/>
            <p:nvPr/>
          </p:nvSpPr>
          <p:spPr>
            <a:xfrm>
              <a:off x="1317679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rgbClr val="0070C0"/>
                  </a:solidFill>
                </a:rPr>
                <a:t>Aktionsplan 1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852F195-E63B-D944-B24F-7F937A0F6F0F}"/>
              </a:ext>
            </a:extLst>
          </p:cNvPr>
          <p:cNvGrpSpPr/>
          <p:nvPr/>
        </p:nvGrpSpPr>
        <p:grpSpPr>
          <a:xfrm>
            <a:off x="3809131" y="4596771"/>
            <a:ext cx="2124000" cy="1545357"/>
            <a:chOff x="3687631" y="3283416"/>
            <a:chExt cx="2124000" cy="1545357"/>
          </a:xfrm>
        </p:grpSpPr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6A9CBF13-F092-D249-8CA8-40D00D3A513D}"/>
                </a:ext>
              </a:extLst>
            </p:cNvPr>
            <p:cNvGrpSpPr/>
            <p:nvPr/>
          </p:nvGrpSpPr>
          <p:grpSpPr>
            <a:xfrm>
              <a:off x="4209631" y="3283416"/>
              <a:ext cx="1080000" cy="1080000"/>
              <a:chOff x="3967211" y="3366107"/>
              <a:chExt cx="1080000" cy="1080000"/>
            </a:xfrm>
          </p:grpSpPr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F45D907-FA3C-F848-98D3-29EFF2C14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672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61C22B1-2E30-3E4F-B928-A8C39718EE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22591" y="348294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BC51A6B-96B9-CC4E-800D-650F44106F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4859" y="4055918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DD8C500-FB4B-D146-9860-9413F9926E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9963" y="366072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3505D79-50FF-434E-8736-B8EEEC7A02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26377" y="387672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9020449-630D-0B4E-8418-2C7043B80BB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4202957" y="4052348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12A0DCE-845D-924E-B55D-8A75166D1C9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4668942" y="3759317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E8126373-F44E-704D-AA05-19451FF39E26}"/>
                </a:ext>
              </a:extLst>
            </p:cNvPr>
            <p:cNvSpPr txBox="1"/>
            <p:nvPr/>
          </p:nvSpPr>
          <p:spPr>
            <a:xfrm>
              <a:off x="3687631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rgbClr val="7030A0"/>
                  </a:solidFill>
                </a:rPr>
                <a:t>Aktionsplan 2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76572189-E953-E248-AE43-8DE12DD1E53F}"/>
              </a:ext>
            </a:extLst>
          </p:cNvPr>
          <p:cNvGrpSpPr/>
          <p:nvPr/>
        </p:nvGrpSpPr>
        <p:grpSpPr>
          <a:xfrm>
            <a:off x="6351450" y="4577189"/>
            <a:ext cx="2124000" cy="1580134"/>
            <a:chOff x="6337162" y="3249678"/>
            <a:chExt cx="2124000" cy="1580134"/>
          </a:xfrm>
        </p:grpSpPr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9A8042FE-BE01-7042-8AEA-655117227845}"/>
                </a:ext>
              </a:extLst>
            </p:cNvPr>
            <p:cNvGrpSpPr/>
            <p:nvPr/>
          </p:nvGrpSpPr>
          <p:grpSpPr>
            <a:xfrm>
              <a:off x="6859162" y="3249678"/>
              <a:ext cx="1080000" cy="1080000"/>
              <a:chOff x="5525911" y="3366107"/>
              <a:chExt cx="1080000" cy="1080000"/>
            </a:xfrm>
          </p:grpSpPr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F499CB2-EA12-594F-A299-DC93BD55FB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259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2BC35DA1-11B0-C447-AC15-79D2BD573BD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123733" y="3539287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4850780-45E4-DF49-B5F3-4F1C81C2F9F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268551" y="4099014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52E9A7E-16B1-FC48-A59B-4AD2F8F1DD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5709391" y="3557600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A301618-E44C-D149-B8F7-EE3E6A31D44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084179" y="3834365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9CC3632-AED4-B944-AD39-9205B5C4D57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77959">
                <a:off x="5938155" y="4105679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53EA148-53B8-B244-AD0C-F47B4D52824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77959">
                <a:off x="5767683" y="3852860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C55B6CC1-4468-0148-8045-87C5382CE22E}"/>
                </a:ext>
              </a:extLst>
            </p:cNvPr>
            <p:cNvSpPr txBox="1"/>
            <p:nvPr/>
          </p:nvSpPr>
          <p:spPr>
            <a:xfrm>
              <a:off x="6337162" y="4460480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chemeClr val="accent6"/>
                  </a:solidFill>
                </a:rPr>
                <a:t>Aktionsplan 3</a:t>
              </a: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C7616A7B-3D2E-224B-B4E4-D4DA13E80F63}"/>
              </a:ext>
            </a:extLst>
          </p:cNvPr>
          <p:cNvGrpSpPr/>
          <p:nvPr/>
        </p:nvGrpSpPr>
        <p:grpSpPr>
          <a:xfrm>
            <a:off x="8847304" y="4554960"/>
            <a:ext cx="2124000" cy="1587168"/>
            <a:chOff x="9043100" y="3241605"/>
            <a:chExt cx="2124000" cy="1587168"/>
          </a:xfrm>
        </p:grpSpPr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FB6CE01A-6111-E140-9440-3752B7DB3AB6}"/>
                </a:ext>
              </a:extLst>
            </p:cNvPr>
            <p:cNvGrpSpPr/>
            <p:nvPr/>
          </p:nvGrpSpPr>
          <p:grpSpPr>
            <a:xfrm>
              <a:off x="9552090" y="3241605"/>
              <a:ext cx="1080000" cy="1080000"/>
              <a:chOff x="7084611" y="3366107"/>
              <a:chExt cx="1080000" cy="1080000"/>
            </a:xfrm>
          </p:grpSpPr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1529826F-2031-B945-BEBD-EE07A66ED6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846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1F6165D-C6BE-0747-B3FA-7C65770E4F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07891" y="3510449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CDB7F21-3B1C-B84B-964A-9672B01DB8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65508" y="383991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029E729B-A2F8-8C40-B242-3698CF9FBD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79924" y="3510449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C98AF44E-487F-134E-85C0-71DBE540C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87105" y="376073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F2C1A5E3-3054-1B4E-82EE-1747FDB2D6B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7677593" y="4065430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EFDEB44-EFA7-CC4E-B2CC-647B029742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7287658" y="413684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748BB852-09A7-9C49-A571-029034A2569D}"/>
                </a:ext>
              </a:extLst>
            </p:cNvPr>
            <p:cNvSpPr txBox="1"/>
            <p:nvPr/>
          </p:nvSpPr>
          <p:spPr>
            <a:xfrm>
              <a:off x="9043100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chemeClr val="accent2"/>
                  </a:solidFill>
                </a:rPr>
                <a:t>Aktionsplan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245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E5CBC-0346-C54D-91DD-477AAD704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18" y="-146792"/>
            <a:ext cx="3696733" cy="1188933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Galeriegang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5C8AF-5881-D34F-891D-F5BC673CA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9" y="1088832"/>
            <a:ext cx="2494496" cy="522424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3200" b="1" dirty="0">
                <a:solidFill>
                  <a:srgbClr val="01A2FF"/>
                </a:solidFill>
              </a:rPr>
              <a:t>Ablauf:</a:t>
            </a:r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84E400FA-2761-224D-BB66-A6ED6DA89A14}"/>
              </a:ext>
            </a:extLst>
          </p:cNvPr>
          <p:cNvGrpSpPr/>
          <p:nvPr/>
        </p:nvGrpSpPr>
        <p:grpSpPr>
          <a:xfrm>
            <a:off x="1349896" y="2643703"/>
            <a:ext cx="2124000" cy="1570594"/>
            <a:chOff x="1317679" y="3258179"/>
            <a:chExt cx="2124000" cy="1570594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6E4A8CB9-9E25-7D4C-A84C-10313515A826}"/>
                </a:ext>
              </a:extLst>
            </p:cNvPr>
            <p:cNvGrpSpPr/>
            <p:nvPr/>
          </p:nvGrpSpPr>
          <p:grpSpPr>
            <a:xfrm>
              <a:off x="1839679" y="3258179"/>
              <a:ext cx="1080000" cy="1080000"/>
              <a:chOff x="2408511" y="3366107"/>
              <a:chExt cx="1080000" cy="1080000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1FCB53E-2C78-2941-ADC5-EF6991EEE2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85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E0A170A-AAFE-2544-9E36-FE948290E6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23070" y="3510449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FBCEB64-60B6-C74C-916D-4ADFD2F6BF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10817" y="3852860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720B7C3-E84C-CD4B-B6B5-1417958567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08728" y="3528762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E6F6E9D-0F32-AA49-B14C-B250D6D42A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24685" y="3797026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13578E7-A71F-F743-8B05-6FA6CF4A13C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2628444" y="4074802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EAA9D11-6052-AF4A-B886-983743C58AF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2963079" y="4067923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02F4BFBF-6AA9-F949-9B4B-AF36F2D77EAA}"/>
                </a:ext>
              </a:extLst>
            </p:cNvPr>
            <p:cNvSpPr txBox="1"/>
            <p:nvPr/>
          </p:nvSpPr>
          <p:spPr>
            <a:xfrm>
              <a:off x="1317679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rgbClr val="0070C0"/>
                  </a:solidFill>
                </a:rPr>
                <a:t>Aktionsplan 1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852F195-E63B-D944-B24F-7F937A0F6F0F}"/>
              </a:ext>
            </a:extLst>
          </p:cNvPr>
          <p:cNvGrpSpPr/>
          <p:nvPr/>
        </p:nvGrpSpPr>
        <p:grpSpPr>
          <a:xfrm>
            <a:off x="3827060" y="2654784"/>
            <a:ext cx="2124000" cy="1545357"/>
            <a:chOff x="3687631" y="3283416"/>
            <a:chExt cx="2124000" cy="1545357"/>
          </a:xfrm>
        </p:grpSpPr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6A9CBF13-F092-D249-8CA8-40D00D3A513D}"/>
                </a:ext>
              </a:extLst>
            </p:cNvPr>
            <p:cNvGrpSpPr/>
            <p:nvPr/>
          </p:nvGrpSpPr>
          <p:grpSpPr>
            <a:xfrm>
              <a:off x="4209631" y="3283416"/>
              <a:ext cx="1080000" cy="1080000"/>
              <a:chOff x="3967211" y="3366107"/>
              <a:chExt cx="1080000" cy="1080000"/>
            </a:xfrm>
          </p:grpSpPr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F45D907-FA3C-F848-98D3-29EFF2C14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672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61C22B1-2E30-3E4F-B928-A8C39718EE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22591" y="348294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BC51A6B-96B9-CC4E-800D-650F44106F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4859" y="4055918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DD8C500-FB4B-D146-9860-9413F9926E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9963" y="366072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3505D79-50FF-434E-8736-B8EEEC7A02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26377" y="387672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9020449-630D-0B4E-8418-2C7043B80BB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4202957" y="4052348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12A0DCE-845D-924E-B55D-8A75166D1C9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4668942" y="3759317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E8126373-F44E-704D-AA05-19451FF39E26}"/>
                </a:ext>
              </a:extLst>
            </p:cNvPr>
            <p:cNvSpPr txBox="1"/>
            <p:nvPr/>
          </p:nvSpPr>
          <p:spPr>
            <a:xfrm>
              <a:off x="3687631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rgbClr val="7030A0"/>
                  </a:solidFill>
                </a:rPr>
                <a:t>Aktionsplan 2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76572189-E953-E248-AE43-8DE12DD1E53F}"/>
              </a:ext>
            </a:extLst>
          </p:cNvPr>
          <p:cNvGrpSpPr/>
          <p:nvPr/>
        </p:nvGrpSpPr>
        <p:grpSpPr>
          <a:xfrm>
            <a:off x="6369379" y="2635202"/>
            <a:ext cx="2124000" cy="1580134"/>
            <a:chOff x="6337162" y="3249678"/>
            <a:chExt cx="2124000" cy="1580134"/>
          </a:xfrm>
        </p:grpSpPr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9A8042FE-BE01-7042-8AEA-655117227845}"/>
                </a:ext>
              </a:extLst>
            </p:cNvPr>
            <p:cNvGrpSpPr/>
            <p:nvPr/>
          </p:nvGrpSpPr>
          <p:grpSpPr>
            <a:xfrm>
              <a:off x="6859162" y="3249678"/>
              <a:ext cx="1080000" cy="1080000"/>
              <a:chOff x="5525911" y="3366107"/>
              <a:chExt cx="1080000" cy="1080000"/>
            </a:xfrm>
          </p:grpSpPr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F499CB2-EA12-594F-A299-DC93BD55FB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259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2BC35DA1-11B0-C447-AC15-79D2BD573BD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123733" y="3539287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4850780-45E4-DF49-B5F3-4F1C81C2F9F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268551" y="4099014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52E9A7E-16B1-FC48-A59B-4AD2F8F1DD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5709391" y="3557600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A301618-E44C-D149-B8F7-EE3E6A31D44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084179" y="3834365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9CC3632-AED4-B944-AD39-9205B5C4D57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77959">
                <a:off x="5938155" y="4105679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53EA148-53B8-B244-AD0C-F47B4D52824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77959">
                <a:off x="5767683" y="3852860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C55B6CC1-4468-0148-8045-87C5382CE22E}"/>
                </a:ext>
              </a:extLst>
            </p:cNvPr>
            <p:cNvSpPr txBox="1"/>
            <p:nvPr/>
          </p:nvSpPr>
          <p:spPr>
            <a:xfrm>
              <a:off x="6337162" y="4460480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chemeClr val="accent6"/>
                  </a:solidFill>
                </a:rPr>
                <a:t>Aktionsplan 3</a:t>
              </a: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C7616A7B-3D2E-224B-B4E4-D4DA13E80F63}"/>
              </a:ext>
            </a:extLst>
          </p:cNvPr>
          <p:cNvGrpSpPr/>
          <p:nvPr/>
        </p:nvGrpSpPr>
        <p:grpSpPr>
          <a:xfrm>
            <a:off x="8865233" y="2612973"/>
            <a:ext cx="2124000" cy="1587168"/>
            <a:chOff x="9043100" y="3241605"/>
            <a:chExt cx="2124000" cy="1587168"/>
          </a:xfrm>
        </p:grpSpPr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FB6CE01A-6111-E140-9440-3752B7DB3AB6}"/>
                </a:ext>
              </a:extLst>
            </p:cNvPr>
            <p:cNvGrpSpPr/>
            <p:nvPr/>
          </p:nvGrpSpPr>
          <p:grpSpPr>
            <a:xfrm>
              <a:off x="9552090" y="3241605"/>
              <a:ext cx="1080000" cy="1080000"/>
              <a:chOff x="7084611" y="3366107"/>
              <a:chExt cx="1080000" cy="1080000"/>
            </a:xfrm>
          </p:grpSpPr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1529826F-2031-B945-BEBD-EE07A66ED6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846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1F6165D-C6BE-0747-B3FA-7C65770E4F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07891" y="3510449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CDB7F21-3B1C-B84B-964A-9672B01DB8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65508" y="383991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029E729B-A2F8-8C40-B242-3698CF9FBD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79924" y="3510449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C98AF44E-487F-134E-85C0-71DBE540C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87105" y="376073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F2C1A5E3-3054-1B4E-82EE-1747FDB2D6B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7677593" y="4065430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EFDEB44-EFA7-CC4E-B2CC-647B029742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7287658" y="413684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748BB852-09A7-9C49-A571-029034A2569D}"/>
                </a:ext>
              </a:extLst>
            </p:cNvPr>
            <p:cNvSpPr txBox="1"/>
            <p:nvPr/>
          </p:nvSpPr>
          <p:spPr>
            <a:xfrm>
              <a:off x="9043100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chemeClr val="accent2"/>
                  </a:solidFill>
                </a:rPr>
                <a:t>Aktionsplan 4</a:t>
              </a:r>
            </a:p>
          </p:txBody>
        </p:sp>
      </p:grpSp>
      <p:sp>
        <p:nvSpPr>
          <p:cNvPr id="48" name="Textfeld 47">
            <a:extLst>
              <a:ext uri="{FF2B5EF4-FFF2-40B4-BE49-F238E27FC236}">
                <a16:creationId xmlns:a16="http://schemas.microsoft.com/office/drawing/2014/main" id="{8AF57472-56B4-1741-828D-49DAA44E11E1}"/>
              </a:ext>
            </a:extLst>
          </p:cNvPr>
          <p:cNvSpPr txBox="1"/>
          <p:nvPr/>
        </p:nvSpPr>
        <p:spPr>
          <a:xfrm>
            <a:off x="567558" y="1657947"/>
            <a:ext cx="1089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de-DE" b="1" dirty="0">
                <a:solidFill>
                  <a:schemeClr val="bg1"/>
                </a:solidFill>
              </a:rPr>
              <a:t>Phase 3 </a:t>
            </a:r>
            <a:r>
              <a:rPr lang="de-DE" dirty="0">
                <a:solidFill>
                  <a:schemeClr val="bg1"/>
                </a:solidFill>
              </a:rPr>
              <a:t>Verarbeitungsphase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855D7B7A-D12E-3E45-A577-39186ED5EBF0}"/>
              </a:ext>
            </a:extLst>
          </p:cNvPr>
          <p:cNvSpPr txBox="1"/>
          <p:nvPr/>
        </p:nvSpPr>
        <p:spPr>
          <a:xfrm>
            <a:off x="822434" y="4659922"/>
            <a:ext cx="10547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Besprecht </a:t>
            </a:r>
            <a:r>
              <a:rPr lang="de-DE" dirty="0">
                <a:solidFill>
                  <a:schemeClr val="bg1"/>
                </a:solidFill>
              </a:rPr>
              <a:t>in Eurer Gruppe, welche Interessengruppe den Aktionsplan mit den besten Maßnahmen aufgestellt hat, um Eure Ziele ebenfalls zu erreichen (das kann auch Euer eigener Aktionsplan sein) (Zeit: 5 Minuten).</a:t>
            </a:r>
          </a:p>
        </p:txBody>
      </p:sp>
    </p:spTree>
    <p:extLst>
      <p:ext uri="{BB962C8B-B14F-4D97-AF65-F5344CB8AC3E}">
        <p14:creationId xmlns:p14="http://schemas.microsoft.com/office/powerpoint/2010/main" val="224062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E5CBC-0346-C54D-91DD-477AAD704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18" y="-146792"/>
            <a:ext cx="3696733" cy="1188933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Galeriegang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5C8AF-5881-D34F-891D-F5BC673CA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9" y="1088832"/>
            <a:ext cx="2494496" cy="522424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3200" b="1" dirty="0">
                <a:solidFill>
                  <a:srgbClr val="01A2FF"/>
                </a:solidFill>
              </a:rPr>
              <a:t>Ablauf: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6C8231-0C2F-434B-BACD-BE4CB72ECCB4}"/>
              </a:ext>
            </a:extLst>
          </p:cNvPr>
          <p:cNvSpPr txBox="1"/>
          <p:nvPr/>
        </p:nvSpPr>
        <p:spPr>
          <a:xfrm>
            <a:off x="567558" y="1657947"/>
            <a:ext cx="10899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de-DE" b="1" dirty="0">
                <a:solidFill>
                  <a:schemeClr val="accent6"/>
                </a:solidFill>
              </a:rPr>
              <a:t>Phase 1 </a:t>
            </a:r>
            <a:r>
              <a:rPr lang="de-DE" dirty="0">
                <a:solidFill>
                  <a:schemeClr val="accent6"/>
                </a:solidFill>
              </a:rPr>
              <a:t>Gruppenarbeitsphase</a:t>
            </a:r>
          </a:p>
          <a:p>
            <a:pPr lvl="1"/>
            <a:endParaRPr lang="de-DE" dirty="0">
              <a:solidFill>
                <a:schemeClr val="accent6"/>
              </a:solidFill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de-DE" b="1" dirty="0">
                <a:solidFill>
                  <a:schemeClr val="accent6"/>
                </a:solidFill>
              </a:rPr>
              <a:t>Phase 2 </a:t>
            </a:r>
            <a:r>
              <a:rPr lang="de-DE" dirty="0">
                <a:solidFill>
                  <a:schemeClr val="accent6"/>
                </a:solidFill>
              </a:rPr>
              <a:t>Präsentationsphase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de-DE" b="1" dirty="0">
              <a:solidFill>
                <a:schemeClr val="accent6"/>
              </a:solidFill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de-DE" b="1" dirty="0">
                <a:solidFill>
                  <a:schemeClr val="accent6"/>
                </a:solidFill>
              </a:rPr>
              <a:t>Phase 3 </a:t>
            </a:r>
            <a:r>
              <a:rPr lang="de-DE" dirty="0">
                <a:solidFill>
                  <a:schemeClr val="accent6"/>
                </a:solidFill>
              </a:rPr>
              <a:t>Verarbeitungsphase</a:t>
            </a:r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84E400FA-2761-224D-BB66-A6ED6DA89A14}"/>
              </a:ext>
            </a:extLst>
          </p:cNvPr>
          <p:cNvGrpSpPr/>
          <p:nvPr/>
        </p:nvGrpSpPr>
        <p:grpSpPr>
          <a:xfrm>
            <a:off x="1331967" y="4058809"/>
            <a:ext cx="2124000" cy="1570594"/>
            <a:chOff x="1317679" y="3258179"/>
            <a:chExt cx="2124000" cy="1570594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6E4A8CB9-9E25-7D4C-A84C-10313515A826}"/>
                </a:ext>
              </a:extLst>
            </p:cNvPr>
            <p:cNvGrpSpPr/>
            <p:nvPr/>
          </p:nvGrpSpPr>
          <p:grpSpPr>
            <a:xfrm>
              <a:off x="1839679" y="3258179"/>
              <a:ext cx="1080000" cy="1080000"/>
              <a:chOff x="2408511" y="3366107"/>
              <a:chExt cx="1080000" cy="1080000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1FCB53E-2C78-2941-ADC5-EF6991EEE2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85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E0A170A-AAFE-2544-9E36-FE948290E6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23070" y="3510449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FBCEB64-60B6-C74C-916D-4ADFD2F6BF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10817" y="3852860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720B7C3-E84C-CD4B-B6B5-1417958567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08728" y="3528762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E6F6E9D-0F32-AA49-B14C-B250D6D42A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24685" y="3797026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13578E7-A71F-F743-8B05-6FA6CF4A13C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2628444" y="4074802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EAA9D11-6052-AF4A-B886-983743C58AF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2963079" y="4067923"/>
                <a:ext cx="216000" cy="216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02F4BFBF-6AA9-F949-9B4B-AF36F2D77EAA}"/>
                </a:ext>
              </a:extLst>
            </p:cNvPr>
            <p:cNvSpPr txBox="1"/>
            <p:nvPr/>
          </p:nvSpPr>
          <p:spPr>
            <a:xfrm>
              <a:off x="1317679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rgbClr val="0070C0"/>
                  </a:solidFill>
                </a:rPr>
                <a:t>Aktionsplan 1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852F195-E63B-D944-B24F-7F937A0F6F0F}"/>
              </a:ext>
            </a:extLst>
          </p:cNvPr>
          <p:cNvGrpSpPr/>
          <p:nvPr/>
        </p:nvGrpSpPr>
        <p:grpSpPr>
          <a:xfrm>
            <a:off x="3809131" y="4069890"/>
            <a:ext cx="2124000" cy="1545357"/>
            <a:chOff x="3687631" y="3283416"/>
            <a:chExt cx="2124000" cy="1545357"/>
          </a:xfrm>
        </p:grpSpPr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6A9CBF13-F092-D249-8CA8-40D00D3A513D}"/>
                </a:ext>
              </a:extLst>
            </p:cNvPr>
            <p:cNvGrpSpPr/>
            <p:nvPr/>
          </p:nvGrpSpPr>
          <p:grpSpPr>
            <a:xfrm>
              <a:off x="4209631" y="3283416"/>
              <a:ext cx="1080000" cy="1080000"/>
              <a:chOff x="3967211" y="3366107"/>
              <a:chExt cx="1080000" cy="1080000"/>
            </a:xfrm>
          </p:grpSpPr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F45D907-FA3C-F848-98D3-29EFF2C14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672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61C22B1-2E30-3E4F-B928-A8C39718EE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22591" y="348294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BC51A6B-96B9-CC4E-800D-650F44106F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4859" y="4055918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DD8C500-FB4B-D146-9860-9413F9926E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9963" y="366072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3505D79-50FF-434E-8736-B8EEEC7A02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26377" y="3876725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9020449-630D-0B4E-8418-2C7043B80BB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4202957" y="4052348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12A0DCE-845D-924E-B55D-8A75166D1C9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4668942" y="3759317"/>
                <a:ext cx="216000" cy="216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E8126373-F44E-704D-AA05-19451FF39E26}"/>
                </a:ext>
              </a:extLst>
            </p:cNvPr>
            <p:cNvSpPr txBox="1"/>
            <p:nvPr/>
          </p:nvSpPr>
          <p:spPr>
            <a:xfrm>
              <a:off x="3687631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rgbClr val="7030A0"/>
                  </a:solidFill>
                </a:rPr>
                <a:t>Aktionsplan 2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76572189-E953-E248-AE43-8DE12DD1E53F}"/>
              </a:ext>
            </a:extLst>
          </p:cNvPr>
          <p:cNvGrpSpPr/>
          <p:nvPr/>
        </p:nvGrpSpPr>
        <p:grpSpPr>
          <a:xfrm>
            <a:off x="6351450" y="4050308"/>
            <a:ext cx="2124000" cy="1580134"/>
            <a:chOff x="6337162" y="3249678"/>
            <a:chExt cx="2124000" cy="1580134"/>
          </a:xfrm>
        </p:grpSpPr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9A8042FE-BE01-7042-8AEA-655117227845}"/>
                </a:ext>
              </a:extLst>
            </p:cNvPr>
            <p:cNvGrpSpPr/>
            <p:nvPr/>
          </p:nvGrpSpPr>
          <p:grpSpPr>
            <a:xfrm>
              <a:off x="6859162" y="3249678"/>
              <a:ext cx="1080000" cy="1080000"/>
              <a:chOff x="5525911" y="3366107"/>
              <a:chExt cx="1080000" cy="1080000"/>
            </a:xfrm>
          </p:grpSpPr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F499CB2-EA12-594F-A299-DC93BD55FB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259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2BC35DA1-11B0-C447-AC15-79D2BD573BD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123733" y="3539287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4850780-45E4-DF49-B5F3-4F1C81C2F9F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268551" y="4099014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52E9A7E-16B1-FC48-A59B-4AD2F8F1DD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5709391" y="3557600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A301618-E44C-D149-B8F7-EE3E6A31D44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95866">
                <a:off x="6084179" y="3834365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9CC3632-AED4-B944-AD39-9205B5C4D57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77959">
                <a:off x="5938155" y="4105679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53EA148-53B8-B244-AD0C-F47B4D52824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77959">
                <a:off x="5767683" y="3852860"/>
                <a:ext cx="216000" cy="2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C55B6CC1-4468-0148-8045-87C5382CE22E}"/>
                </a:ext>
              </a:extLst>
            </p:cNvPr>
            <p:cNvSpPr txBox="1"/>
            <p:nvPr/>
          </p:nvSpPr>
          <p:spPr>
            <a:xfrm>
              <a:off x="6337162" y="4460480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chemeClr val="accent6"/>
                  </a:solidFill>
                </a:rPr>
                <a:t>Aktionsplan 3</a:t>
              </a: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C7616A7B-3D2E-224B-B4E4-D4DA13E80F63}"/>
              </a:ext>
            </a:extLst>
          </p:cNvPr>
          <p:cNvGrpSpPr/>
          <p:nvPr/>
        </p:nvGrpSpPr>
        <p:grpSpPr>
          <a:xfrm>
            <a:off x="8847304" y="4028079"/>
            <a:ext cx="2124000" cy="1587168"/>
            <a:chOff x="9043100" y="3241605"/>
            <a:chExt cx="2124000" cy="1587168"/>
          </a:xfrm>
        </p:grpSpPr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FB6CE01A-6111-E140-9440-3752B7DB3AB6}"/>
                </a:ext>
              </a:extLst>
            </p:cNvPr>
            <p:cNvGrpSpPr/>
            <p:nvPr/>
          </p:nvGrpSpPr>
          <p:grpSpPr>
            <a:xfrm>
              <a:off x="9552090" y="3241605"/>
              <a:ext cx="1080000" cy="1080000"/>
              <a:chOff x="7084611" y="3366107"/>
              <a:chExt cx="1080000" cy="1080000"/>
            </a:xfrm>
          </p:grpSpPr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1529826F-2031-B945-BEBD-EE07A66ED6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84611" y="3366107"/>
                <a:ext cx="1080000" cy="108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1F6165D-C6BE-0747-B3FA-7C65770E4F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07891" y="3510449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CDB7F21-3B1C-B84B-964A-9672B01DB8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65508" y="383991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029E729B-A2F8-8C40-B242-3698CF9FBD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79924" y="3510449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C98AF44E-487F-134E-85C0-71DBE540C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87105" y="376073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F2C1A5E3-3054-1B4E-82EE-1747FDB2D6B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7677593" y="4065430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EFDEB44-EFA7-CC4E-B2CC-647B029742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282093">
                <a:off x="7287658" y="4136848"/>
                <a:ext cx="216000" cy="2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748BB852-09A7-9C49-A571-029034A2569D}"/>
                </a:ext>
              </a:extLst>
            </p:cNvPr>
            <p:cNvSpPr txBox="1"/>
            <p:nvPr/>
          </p:nvSpPr>
          <p:spPr>
            <a:xfrm>
              <a:off x="9043100" y="4459441"/>
              <a:ext cx="2124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chemeClr val="accent2"/>
                  </a:solidFill>
                </a:rPr>
                <a:t>Aktionsplan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201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AFFB50BA-B937-A44B-AB50-3BDEF4579179}"/>
              </a:ext>
            </a:extLst>
          </p:cNvPr>
          <p:cNvCxnSpPr>
            <a:cxnSpLocks/>
          </p:cNvCxnSpPr>
          <p:nvPr/>
        </p:nvCxnSpPr>
        <p:spPr>
          <a:xfrm flipH="1">
            <a:off x="1528763" y="5546726"/>
            <a:ext cx="8796339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2CCFE8B5-4FE8-DE4E-BF4D-26AA50EB1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163" y="4568727"/>
            <a:ext cx="1333500" cy="1706660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8D157998-6682-6F4E-9C94-3DB0E93EEF24}"/>
              </a:ext>
            </a:extLst>
          </p:cNvPr>
          <p:cNvSpPr txBox="1">
            <a:spLocks/>
          </p:cNvSpPr>
          <p:nvPr/>
        </p:nvSpPr>
        <p:spPr>
          <a:xfrm>
            <a:off x="795337" y="5521325"/>
            <a:ext cx="4305300" cy="561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Gemeinsam ans Ziel.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23FDE8D-56E2-2D46-97BC-31D8D152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559" y="1278000"/>
            <a:ext cx="10042881" cy="1540892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Abstimmung über die Aktionspläne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CDAC0F1-08D1-F044-8D08-2B743507E8E2}"/>
              </a:ext>
            </a:extLst>
          </p:cNvPr>
          <p:cNvSpPr txBox="1"/>
          <p:nvPr/>
        </p:nvSpPr>
        <p:spPr>
          <a:xfrm>
            <a:off x="1528762" y="3429000"/>
            <a:ext cx="7783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Stellt </a:t>
            </a:r>
            <a:r>
              <a:rPr lang="de-DE" dirty="0">
                <a:solidFill>
                  <a:schemeClr val="bg1"/>
                </a:solidFill>
              </a:rPr>
              <a:t>Euch </a:t>
            </a:r>
            <a:r>
              <a:rPr lang="de-DE" i="1" dirty="0">
                <a:solidFill>
                  <a:schemeClr val="bg1"/>
                </a:solidFill>
              </a:rPr>
              <a:t>auf das Signal hin </a:t>
            </a:r>
            <a:r>
              <a:rPr lang="de-DE" dirty="0">
                <a:solidFill>
                  <a:schemeClr val="bg1"/>
                </a:solidFill>
              </a:rPr>
              <a:t>vor den Aktionsplan, für den Ihr abstimmen wollt.</a:t>
            </a:r>
            <a:endParaRPr lang="de-DE" b="1" dirty="0">
              <a:solidFill>
                <a:schemeClr val="bg1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Der Aktionsplan mit den meisten Stimmen wird umgesetzt.</a:t>
            </a:r>
          </a:p>
        </p:txBody>
      </p:sp>
    </p:spTree>
    <p:extLst>
      <p:ext uri="{BB962C8B-B14F-4D97-AF65-F5344CB8AC3E}">
        <p14:creationId xmlns:p14="http://schemas.microsoft.com/office/powerpoint/2010/main" val="183992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Macintosh PowerPoint</Application>
  <PresentationFormat>Breitbild</PresentationFormat>
  <Paragraphs>76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</vt:lpstr>
      <vt:lpstr>Wollen wir mit dem Wolf leben? Und wenn ja, wie?</vt:lpstr>
      <vt:lpstr>Galeriegang</vt:lpstr>
      <vt:lpstr>Galeriegang</vt:lpstr>
      <vt:lpstr>Galeriegang</vt:lpstr>
      <vt:lpstr>Galeriegang</vt:lpstr>
      <vt:lpstr>Galeriegang</vt:lpstr>
      <vt:lpstr>Abstimmung über die Aktionspläne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Wolf in Auerbach – geht das?</dc:title>
  <dc:creator>Biologiedidaktik</dc:creator>
  <cp:lastModifiedBy>Richard Sannert</cp:lastModifiedBy>
  <cp:revision>13</cp:revision>
  <dcterms:created xsi:type="dcterms:W3CDTF">2021-09-22T14:12:31Z</dcterms:created>
  <dcterms:modified xsi:type="dcterms:W3CDTF">2022-02-17T13:05:18Z</dcterms:modified>
</cp:coreProperties>
</file>