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65" r:id="rId4"/>
    <p:sldId id="259" r:id="rId5"/>
    <p:sldId id="260" r:id="rId6"/>
    <p:sldId id="261" r:id="rId7"/>
    <p:sldId id="262" r:id="rId8"/>
    <p:sldId id="263" r:id="rId9"/>
    <p:sldId id="257" r:id="rId1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462"/>
    <a:srgbClr val="01A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15"/>
    <p:restoredTop sz="94648"/>
  </p:normalViewPr>
  <p:slideViewPr>
    <p:cSldViewPr snapToGrid="0" snapToObjects="1">
      <p:cViewPr varScale="1">
        <p:scale>
          <a:sx n="121" d="100"/>
          <a:sy n="121" d="100"/>
        </p:scale>
        <p:origin x="45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32F86E-2718-2A45-BD01-46EC2F05BA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02DBC93-9A5A-1841-A29E-ED981655B3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4BF475B-E9D8-394E-941A-EC02A4B33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2F336-2C9F-D743-99E5-75AA50E92C5A}" type="datetimeFigureOut">
              <a:rPr lang="de-DE" smtClean="0"/>
              <a:t>17.02.22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E54CA35-5128-664C-A006-793CED535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6CA68C6-4565-8C48-B19B-64532CAB9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080D5-708D-9C47-ACC9-5C114BDD26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6204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09BB6A-D671-7244-96D8-E7E04E4BF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901A25A-A11E-974B-8F1C-2012757A40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061F9A0-0D88-6A44-9097-0D9CC6AA5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2F336-2C9F-D743-99E5-75AA50E92C5A}" type="datetimeFigureOut">
              <a:rPr lang="de-DE" smtClean="0"/>
              <a:t>17.02.22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7ABEA2D-DDAC-094D-B901-D6114DFE0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F6F1EC3-AF99-2743-8F93-F3546302C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080D5-708D-9C47-ACC9-5C114BDD26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5464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B5FB503C-5934-6D41-890E-F2D1548954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AA68192-BA5C-D643-BBBC-3924C4C989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4DD6964-C82D-6A47-B0FB-DFF89C84C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2F336-2C9F-D743-99E5-75AA50E92C5A}" type="datetimeFigureOut">
              <a:rPr lang="de-DE" smtClean="0"/>
              <a:t>17.02.22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E8B0F21-C736-B944-A63F-55221296F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550948F-6137-3546-8E74-CECC9E3B8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080D5-708D-9C47-ACC9-5C114BDD26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8881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0A37CB-4108-AD47-8E86-B5660E597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354F0B3-C378-014A-973A-44BD836A19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396B0C6-07D8-7B43-973C-FDFF20426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2F336-2C9F-D743-99E5-75AA50E92C5A}" type="datetimeFigureOut">
              <a:rPr lang="de-DE" smtClean="0"/>
              <a:t>17.02.22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DBE69BF-859D-DD4E-AAF9-AE5C72CC6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910E59B-0617-E24F-92C4-186C47EEB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080D5-708D-9C47-ACC9-5C114BDD26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6941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D24D55-8ACD-EF4B-9163-26947D0DA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77377E2-9160-244F-9EB7-C2808778E1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D2BC625-5C61-AD42-86DF-3AD5516E2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2F336-2C9F-D743-99E5-75AA50E92C5A}" type="datetimeFigureOut">
              <a:rPr lang="de-DE" smtClean="0"/>
              <a:t>17.02.22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5403E32-8B8C-6042-8E6A-7C67A6780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5AF8465-51AF-874C-A2D8-4E2642ABB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080D5-708D-9C47-ACC9-5C114BDD26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2875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F68D41-C4CD-B048-8FDB-86ECEFDCF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A8D2C37-71DB-134B-9CB4-EC6D8F358C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B04525D-B088-A341-B8E0-22753D4C29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7EA815D-C6BF-754C-8F3E-A978E87A6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2F336-2C9F-D743-99E5-75AA50E92C5A}" type="datetimeFigureOut">
              <a:rPr lang="de-DE" smtClean="0"/>
              <a:t>17.02.22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AE47D8C-2698-0B4C-9089-EE9A818A0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B55B1BA-B669-C04F-B532-F619FE778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080D5-708D-9C47-ACC9-5C114BDD26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6925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699FD6-E666-C545-9C5E-8BD913D70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1D16396-E08E-9946-8992-5127842C05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FC9CDAE-8486-2F46-889C-64BDD68BF4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F4A45A3-D7B4-364E-B022-0BAB99C726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9C569DF-C579-6540-9E93-74BE055BE1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D78343A-7808-8340-88BF-82BE95094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2F336-2C9F-D743-99E5-75AA50E92C5A}" type="datetimeFigureOut">
              <a:rPr lang="de-DE" smtClean="0"/>
              <a:t>17.02.22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13EA8D17-60C6-D94E-9399-B37FBA48A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11D7D4D9-660B-D64D-B577-84BADA703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080D5-708D-9C47-ACC9-5C114BDD26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9311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924AE4-4379-EF44-B6C4-BFE60FA1B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5E6DEAA-D06C-8946-8750-5C008F028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2F336-2C9F-D743-99E5-75AA50E92C5A}" type="datetimeFigureOut">
              <a:rPr lang="de-DE" smtClean="0"/>
              <a:t>17.02.22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072AA23-94C9-B447-A1D6-EFB806259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382627E-24EA-7241-99BA-DC0E28661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080D5-708D-9C47-ACC9-5C114BDD26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2787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AC97B0D-C970-414D-A8CE-80AFCFF93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2F336-2C9F-D743-99E5-75AA50E92C5A}" type="datetimeFigureOut">
              <a:rPr lang="de-DE" smtClean="0"/>
              <a:t>17.02.22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B4EB973-99B0-C144-BEAE-85B4A0707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304DDFD-5425-9846-A4CD-4C783ED3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080D5-708D-9C47-ACC9-5C114BDD26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9802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327E77-E6AB-EE40-8235-55EE5FA61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E7CC484-EE53-DD44-B34D-1431CCBF84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307EBE2-A3DB-EB47-BE73-84EA683E6A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91DA12A-172E-5E47-A922-23A2AE7C4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2F336-2C9F-D743-99E5-75AA50E92C5A}" type="datetimeFigureOut">
              <a:rPr lang="de-DE" smtClean="0"/>
              <a:t>17.02.22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3CF8B5B-E1D5-4D4A-A3D0-A29FC809C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E215596-C6B1-FD4A-8326-0CB9BE286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080D5-708D-9C47-ACC9-5C114BDD26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7886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B35A93-57D3-8A47-888E-FF16939CF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18534E66-6261-9343-8D62-B60A9688EF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AF93D15-5986-0B4B-AE99-9094BC9444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B168B69-7A8F-A341-AFEB-720C2420A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2F336-2C9F-D743-99E5-75AA50E92C5A}" type="datetimeFigureOut">
              <a:rPr lang="de-DE" smtClean="0"/>
              <a:t>17.02.22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A53F922-B3A3-0F41-91E4-489D71F0D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59BC141-D0E5-334C-A5CF-F6BBA6E21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080D5-708D-9C47-ACC9-5C114BDD26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2272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65E8E65-8E59-5644-9E77-8BA495FD2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3B45702-3A77-794C-89DB-30E5C914A6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B013FAC-FACF-1F47-A99E-8DD36AA740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E2F336-2C9F-D743-99E5-75AA50E92C5A}" type="datetimeFigureOut">
              <a:rPr lang="de-DE" smtClean="0"/>
              <a:t>17.02.22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64BFAB3-5B31-AF48-8B41-2408866224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3919473-1A50-7A44-B0C3-353BE23AA2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3080D5-708D-9C47-ACC9-5C114BDD26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3113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5E5CBC-0346-C54D-91DD-477AAD704B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68362"/>
            <a:ext cx="10206038" cy="2387600"/>
          </a:xfrm>
        </p:spPr>
        <p:txBody>
          <a:bodyPr>
            <a:normAutofit/>
          </a:bodyPr>
          <a:lstStyle/>
          <a:p>
            <a:r>
              <a:rPr lang="de-DE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Wolf in Auerbach – geht das?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405C8AF-5881-D34F-891D-F5BC673CA7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3869" y="2802780"/>
            <a:ext cx="10206038" cy="1252439"/>
          </a:xfrm>
        </p:spPr>
        <p:txBody>
          <a:bodyPr>
            <a:normAutofit/>
          </a:bodyPr>
          <a:lstStyle/>
          <a:p>
            <a:pPr algn="l"/>
            <a:endParaRPr lang="de-DE" sz="3200" b="1" dirty="0">
              <a:solidFill>
                <a:srgbClr val="01A2FF"/>
              </a:solidFill>
            </a:endParaRPr>
          </a:p>
          <a:p>
            <a:pPr algn="l"/>
            <a:r>
              <a:rPr lang="de-DE" sz="3200" b="1" dirty="0">
                <a:solidFill>
                  <a:srgbClr val="01A2FF"/>
                </a:solidFill>
              </a:rPr>
              <a:t>Herzlich Willkommen zur 1. Bürger*</a:t>
            </a:r>
            <a:r>
              <a:rPr lang="de-DE" sz="3200" b="1" dirty="0" err="1">
                <a:solidFill>
                  <a:srgbClr val="01A2FF"/>
                </a:solidFill>
              </a:rPr>
              <a:t>innenversammlung</a:t>
            </a:r>
            <a:endParaRPr lang="de-DE" sz="3200" b="1" dirty="0">
              <a:solidFill>
                <a:srgbClr val="01A2FF"/>
              </a:solidFill>
            </a:endParaRPr>
          </a:p>
        </p:txBody>
      </p:sp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AFFB50BA-B937-A44B-AB50-3BDEF4579179}"/>
              </a:ext>
            </a:extLst>
          </p:cNvPr>
          <p:cNvCxnSpPr>
            <a:cxnSpLocks/>
          </p:cNvCxnSpPr>
          <p:nvPr/>
        </p:nvCxnSpPr>
        <p:spPr>
          <a:xfrm flipH="1">
            <a:off x="1528763" y="5546726"/>
            <a:ext cx="8796339" cy="0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>
            <a:extLst>
              <a:ext uri="{FF2B5EF4-FFF2-40B4-BE49-F238E27FC236}">
                <a16:creationId xmlns:a16="http://schemas.microsoft.com/office/drawing/2014/main" id="{2CCFE8B5-4FE8-DE4E-BF4D-26AA50EB1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3163" y="4568727"/>
            <a:ext cx="1333500" cy="1706660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8D157998-6682-6F4E-9C94-3DB0E93EEF24}"/>
              </a:ext>
            </a:extLst>
          </p:cNvPr>
          <p:cNvSpPr txBox="1">
            <a:spLocks/>
          </p:cNvSpPr>
          <p:nvPr/>
        </p:nvSpPr>
        <p:spPr>
          <a:xfrm>
            <a:off x="795337" y="5521325"/>
            <a:ext cx="4305300" cy="56118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Gemeinsam ans Ziel.</a:t>
            </a:r>
          </a:p>
        </p:txBody>
      </p:sp>
    </p:spTree>
    <p:extLst>
      <p:ext uri="{BB962C8B-B14F-4D97-AF65-F5344CB8AC3E}">
        <p14:creationId xmlns:p14="http://schemas.microsoft.com/office/powerpoint/2010/main" val="41727945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tertitel 2">
            <a:extLst>
              <a:ext uri="{FF2B5EF4-FFF2-40B4-BE49-F238E27FC236}">
                <a16:creationId xmlns:a16="http://schemas.microsoft.com/office/drawing/2014/main" id="{CA05DF6B-6988-F742-9CC4-0480D8CDC6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683" y="253954"/>
            <a:ext cx="10206038" cy="1252439"/>
          </a:xfrm>
        </p:spPr>
        <p:txBody>
          <a:bodyPr>
            <a:normAutofit/>
          </a:bodyPr>
          <a:lstStyle/>
          <a:p>
            <a:pPr algn="l"/>
            <a:endParaRPr lang="de-DE" sz="3200" b="1" dirty="0">
              <a:solidFill>
                <a:srgbClr val="01A2FF"/>
              </a:solidFill>
            </a:endParaRPr>
          </a:p>
          <a:p>
            <a:pPr algn="l"/>
            <a:r>
              <a:rPr lang="de-DE" sz="3200" b="1" dirty="0">
                <a:solidFill>
                  <a:srgbClr val="01A2FF"/>
                </a:solidFill>
              </a:rPr>
              <a:t>Eröffnungsrede der Bürgermeister*innen</a:t>
            </a:r>
          </a:p>
        </p:txBody>
      </p:sp>
      <p:pic>
        <p:nvPicPr>
          <p:cNvPr id="8" name="Video Wildkamera Sichtung Wolf.mp4" descr="Video Wildkamera Sichtung Wolf.mp4">
            <a:hlinkClick r:id="" action="ppaction://media"/>
            <a:extLst>
              <a:ext uri="{FF2B5EF4-FFF2-40B4-BE49-F238E27FC236}">
                <a16:creationId xmlns:a16="http://schemas.microsoft.com/office/drawing/2014/main" id="{D76C5193-9BA4-4547-9D76-487337A63D4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93.218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 rot="21401965">
            <a:off x="525438" y="2374359"/>
            <a:ext cx="6232634" cy="3505857"/>
          </a:xfrm>
          <a:prstGeom prst="rect">
            <a:avLst/>
          </a:prstGeom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DECB3E-604B-1D4D-B93A-BCF0260BA8F8}"/>
              </a:ext>
            </a:extLst>
          </p:cNvPr>
          <p:cNvGrpSpPr/>
          <p:nvPr/>
        </p:nvGrpSpPr>
        <p:grpSpPr>
          <a:xfrm rot="291738">
            <a:off x="7281705" y="1813148"/>
            <a:ext cx="4538372" cy="2797773"/>
            <a:chOff x="6524587" y="2288577"/>
            <a:chExt cx="4538372" cy="2797773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4E9F5398-C25E-A940-857E-988F3D03C9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24587" y="2288577"/>
              <a:ext cx="4538372" cy="2797773"/>
            </a:xfrm>
            <a:prstGeom prst="rect">
              <a:avLst/>
            </a:prstGeom>
          </p:spPr>
        </p:pic>
        <p:sp>
          <p:nvSpPr>
            <p:cNvPr id="12" name="Textfeld 3">
              <a:extLst>
                <a:ext uri="{FF2B5EF4-FFF2-40B4-BE49-F238E27FC236}">
                  <a16:creationId xmlns:a16="http://schemas.microsoft.com/office/drawing/2014/main" id="{BB983808-545A-DC48-A637-587A55233CDE}"/>
                </a:ext>
              </a:extLst>
            </p:cNvPr>
            <p:cNvSpPr txBox="1"/>
            <p:nvPr/>
          </p:nvSpPr>
          <p:spPr>
            <a:xfrm>
              <a:off x="8032672" y="3945637"/>
              <a:ext cx="333562" cy="573812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de-DE" sz="20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x</a:t>
              </a:r>
              <a:endParaRPr lang="de-DE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5175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tertitel 2">
            <a:extLst>
              <a:ext uri="{FF2B5EF4-FFF2-40B4-BE49-F238E27FC236}">
                <a16:creationId xmlns:a16="http://schemas.microsoft.com/office/drawing/2014/main" id="{CA05DF6B-6988-F742-9CC4-0480D8CDC6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2745" y="2802780"/>
            <a:ext cx="10206038" cy="1252439"/>
          </a:xfrm>
        </p:spPr>
        <p:txBody>
          <a:bodyPr>
            <a:normAutofit/>
          </a:bodyPr>
          <a:lstStyle/>
          <a:p>
            <a:pPr algn="l"/>
            <a:endParaRPr lang="de-DE" sz="3200" b="1" dirty="0">
              <a:solidFill>
                <a:srgbClr val="01A2FF"/>
              </a:solidFill>
            </a:endParaRPr>
          </a:p>
          <a:p>
            <a:pPr algn="l"/>
            <a:r>
              <a:rPr lang="de-DE" sz="3200" b="1" dirty="0">
                <a:solidFill>
                  <a:srgbClr val="01A2FF"/>
                </a:solidFill>
              </a:rPr>
              <a:t>Vorstellung der Methode „Unterschiedsgang“</a:t>
            </a:r>
          </a:p>
        </p:txBody>
      </p:sp>
    </p:spTree>
    <p:extLst>
      <p:ext uri="{BB962C8B-B14F-4D97-AF65-F5344CB8AC3E}">
        <p14:creationId xmlns:p14="http://schemas.microsoft.com/office/powerpoint/2010/main" val="14158981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tertitel 2">
            <a:extLst>
              <a:ext uri="{FF2B5EF4-FFF2-40B4-BE49-F238E27FC236}">
                <a16:creationId xmlns:a16="http://schemas.microsoft.com/office/drawing/2014/main" id="{CA05DF6B-6988-F742-9CC4-0480D8CDC6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683" y="15297"/>
            <a:ext cx="10206038" cy="1252439"/>
          </a:xfrm>
        </p:spPr>
        <p:txBody>
          <a:bodyPr>
            <a:normAutofit/>
          </a:bodyPr>
          <a:lstStyle/>
          <a:p>
            <a:pPr algn="l"/>
            <a:endParaRPr lang="de-DE" sz="3200" b="1" dirty="0">
              <a:solidFill>
                <a:srgbClr val="01A2FF"/>
              </a:solidFill>
            </a:endParaRPr>
          </a:p>
          <a:p>
            <a:pPr algn="l"/>
            <a:r>
              <a:rPr lang="de-DE" sz="3200" b="1" dirty="0">
                <a:solidFill>
                  <a:srgbClr val="01A2FF"/>
                </a:solidFill>
              </a:rPr>
              <a:t>Vorstellung der Methode „Unterschiedsgang“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C78D9CF-28B8-B64E-B6DC-581695E92A8D}"/>
              </a:ext>
            </a:extLst>
          </p:cNvPr>
          <p:cNvSpPr txBox="1"/>
          <p:nvPr/>
        </p:nvSpPr>
        <p:spPr>
          <a:xfrm>
            <a:off x="839202" y="1267736"/>
            <a:ext cx="105135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de-DE" dirty="0">
                <a:solidFill>
                  <a:schemeClr val="bg1"/>
                </a:solidFill>
              </a:rPr>
              <a:t>Die</a:t>
            </a:r>
            <a:r>
              <a:rPr lang="de-DE" b="1" dirty="0">
                <a:solidFill>
                  <a:schemeClr val="bg1"/>
                </a:solidFill>
              </a:rPr>
              <a:t> </a:t>
            </a:r>
            <a:r>
              <a:rPr lang="de-DE" dirty="0">
                <a:solidFill>
                  <a:schemeClr val="bg1"/>
                </a:solidFill>
              </a:rPr>
              <a:t>Gruppensprecher*innen der Interessengruppen </a:t>
            </a:r>
            <a:r>
              <a:rPr lang="de-DE" b="1" dirty="0">
                <a:solidFill>
                  <a:schemeClr val="bg1"/>
                </a:solidFill>
              </a:rPr>
              <a:t>stellen</a:t>
            </a:r>
            <a:r>
              <a:rPr lang="de-DE" dirty="0">
                <a:solidFill>
                  <a:schemeClr val="bg1"/>
                </a:solidFill>
              </a:rPr>
              <a:t> sich in einer Reihe nebeneinander </a:t>
            </a:r>
            <a:r>
              <a:rPr lang="de-DE" b="1" dirty="0">
                <a:solidFill>
                  <a:schemeClr val="bg1"/>
                </a:solidFill>
              </a:rPr>
              <a:t>auf</a:t>
            </a:r>
            <a:r>
              <a:rPr lang="de-DE" dirty="0">
                <a:solidFill>
                  <a:schemeClr val="bg1"/>
                </a:solidFill>
              </a:rPr>
              <a:t>.</a:t>
            </a:r>
          </a:p>
          <a:p>
            <a:pPr marL="342900" indent="-342900">
              <a:buFontTx/>
              <a:buAutoNum type="arabicPeriod"/>
            </a:pPr>
            <a:r>
              <a:rPr lang="de-DE" dirty="0">
                <a:solidFill>
                  <a:schemeClr val="bg1"/>
                </a:solidFill>
              </a:rPr>
              <a:t>Die Bürgermeister*innen lesen nacheinander verschiedene Aussagen vor.</a:t>
            </a:r>
          </a:p>
          <a:p>
            <a:pPr marL="342900" indent="-342900">
              <a:buFontTx/>
              <a:buAutoNum type="arabicPeriod"/>
            </a:pPr>
            <a:r>
              <a:rPr lang="de-DE" u="sng" dirty="0">
                <a:solidFill>
                  <a:schemeClr val="bg1"/>
                </a:solidFill>
              </a:rPr>
              <a:t>Nach jeder Aussage: </a:t>
            </a:r>
          </a:p>
          <a:p>
            <a:pPr marL="1257300" lvl="2" indent="-342900">
              <a:buAutoNum type="alphaLcParenR"/>
            </a:pPr>
            <a:r>
              <a:rPr lang="de-DE" b="1" dirty="0">
                <a:solidFill>
                  <a:schemeClr val="bg1"/>
                </a:solidFill>
              </a:rPr>
              <a:t>Geht</a:t>
            </a:r>
            <a:r>
              <a:rPr lang="de-DE" dirty="0">
                <a:solidFill>
                  <a:schemeClr val="bg1"/>
                </a:solidFill>
              </a:rPr>
              <a:t> einen großen Schritt </a:t>
            </a:r>
            <a:r>
              <a:rPr lang="de-DE" b="1" dirty="0">
                <a:solidFill>
                  <a:schemeClr val="bg1"/>
                </a:solidFill>
              </a:rPr>
              <a:t>nach vorne</a:t>
            </a:r>
            <a:r>
              <a:rPr lang="de-DE" dirty="0">
                <a:solidFill>
                  <a:schemeClr val="bg1"/>
                </a:solidFill>
              </a:rPr>
              <a:t>, wenn Ihr der Aussage zustimmt. </a:t>
            </a:r>
          </a:p>
          <a:p>
            <a:pPr marL="1257300" lvl="2" indent="-342900">
              <a:buAutoNum type="alphaLcParenR"/>
            </a:pPr>
            <a:r>
              <a:rPr lang="de-DE" b="1" dirty="0">
                <a:solidFill>
                  <a:schemeClr val="bg1"/>
                </a:solidFill>
              </a:rPr>
              <a:t>Geht</a:t>
            </a:r>
            <a:r>
              <a:rPr lang="de-DE" dirty="0">
                <a:solidFill>
                  <a:schemeClr val="bg1"/>
                </a:solidFill>
              </a:rPr>
              <a:t> einen kleine Schritt </a:t>
            </a:r>
            <a:r>
              <a:rPr lang="de-DE" b="1" dirty="0">
                <a:solidFill>
                  <a:schemeClr val="bg1"/>
                </a:solidFill>
              </a:rPr>
              <a:t>nach vorne</a:t>
            </a:r>
            <a:r>
              <a:rPr lang="de-DE" dirty="0">
                <a:solidFill>
                  <a:schemeClr val="bg1"/>
                </a:solidFill>
              </a:rPr>
              <a:t>, wenn Ihr nur etwas zustimmt. </a:t>
            </a:r>
          </a:p>
          <a:p>
            <a:pPr marL="1257300" lvl="2" indent="-342900">
              <a:buAutoNum type="alphaLcParenR"/>
            </a:pPr>
            <a:r>
              <a:rPr lang="de-DE" b="1" dirty="0">
                <a:solidFill>
                  <a:schemeClr val="bg1"/>
                </a:solidFill>
              </a:rPr>
              <a:t>Bleibt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b="1" dirty="0">
                <a:solidFill>
                  <a:schemeClr val="bg1"/>
                </a:solidFill>
              </a:rPr>
              <a:t>stehen</a:t>
            </a:r>
            <a:r>
              <a:rPr lang="de-DE" dirty="0">
                <a:solidFill>
                  <a:schemeClr val="bg1"/>
                </a:solidFill>
              </a:rPr>
              <a:t>, wenn Ihr der Aussage nicht zustimmt.</a:t>
            </a:r>
          </a:p>
          <a:p>
            <a:pPr lvl="2"/>
            <a:endParaRPr lang="de-DE" dirty="0">
              <a:solidFill>
                <a:schemeClr val="bg1"/>
              </a:solidFill>
            </a:endParaRPr>
          </a:p>
          <a:p>
            <a:pPr lvl="2"/>
            <a:r>
              <a:rPr lang="de-DE" dirty="0">
                <a:solidFill>
                  <a:schemeClr val="bg1"/>
                </a:solidFill>
              </a:rPr>
              <a:t>Schritte zurück sind nicht erlaubt.</a:t>
            </a:r>
          </a:p>
        </p:txBody>
      </p: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1925D230-76EB-0F40-8331-333358B063F7}"/>
              </a:ext>
            </a:extLst>
          </p:cNvPr>
          <p:cNvGrpSpPr/>
          <p:nvPr/>
        </p:nvGrpSpPr>
        <p:grpSpPr>
          <a:xfrm>
            <a:off x="2907580" y="3721001"/>
            <a:ext cx="5252170" cy="2813658"/>
            <a:chOff x="1480767" y="2082234"/>
            <a:chExt cx="5252170" cy="2813658"/>
          </a:xfrm>
        </p:grpSpPr>
        <p:cxnSp>
          <p:nvCxnSpPr>
            <p:cNvPr id="3" name="Gerade Verbindung 2">
              <a:extLst>
                <a:ext uri="{FF2B5EF4-FFF2-40B4-BE49-F238E27FC236}">
                  <a16:creationId xmlns:a16="http://schemas.microsoft.com/office/drawing/2014/main" id="{613F74C9-42FC-2840-AEF5-00F8C0251891}"/>
                </a:ext>
              </a:extLst>
            </p:cNvPr>
            <p:cNvCxnSpPr>
              <a:cxnSpLocks/>
            </p:cNvCxnSpPr>
            <p:nvPr/>
          </p:nvCxnSpPr>
          <p:spPr>
            <a:xfrm>
              <a:off x="2220534" y="2082234"/>
              <a:ext cx="0" cy="2435022"/>
            </a:xfrm>
            <a:prstGeom prst="line">
              <a:avLst/>
            </a:prstGeom>
            <a:ln w="317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3DFCE28F-5729-2A4D-8FC6-5C49244029AF}"/>
                </a:ext>
              </a:extLst>
            </p:cNvPr>
            <p:cNvSpPr txBox="1"/>
            <p:nvPr/>
          </p:nvSpPr>
          <p:spPr>
            <a:xfrm>
              <a:off x="1681353" y="4526560"/>
              <a:ext cx="10469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b="1" dirty="0">
                  <a:solidFill>
                    <a:schemeClr val="bg1"/>
                  </a:solidFill>
                </a:rPr>
                <a:t>START</a:t>
              </a:r>
            </a:p>
          </p:txBody>
        </p:sp>
        <p:grpSp>
          <p:nvGrpSpPr>
            <p:cNvPr id="6" name="Gruppieren 5">
              <a:extLst>
                <a:ext uri="{FF2B5EF4-FFF2-40B4-BE49-F238E27FC236}">
                  <a16:creationId xmlns:a16="http://schemas.microsoft.com/office/drawing/2014/main" id="{DD22F8BE-8401-2548-8A19-A379C53FE00A}"/>
                </a:ext>
              </a:extLst>
            </p:cNvPr>
            <p:cNvGrpSpPr/>
            <p:nvPr/>
          </p:nvGrpSpPr>
          <p:grpSpPr>
            <a:xfrm>
              <a:off x="1533864" y="3929940"/>
              <a:ext cx="282380" cy="497461"/>
              <a:chOff x="3659078" y="2381740"/>
              <a:chExt cx="282380" cy="497461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6FF7A210-9A09-CD49-9844-2413C7A371C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078" y="2381740"/>
                <a:ext cx="216000" cy="216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B75A6ACF-D107-5B4E-9A67-92B1B0EAEDB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5458" y="2663201"/>
                <a:ext cx="216000" cy="216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EB58856D-DB1E-F845-92BC-F6457754E7E9}"/>
                </a:ext>
              </a:extLst>
            </p:cNvPr>
            <p:cNvGrpSpPr/>
            <p:nvPr/>
          </p:nvGrpSpPr>
          <p:grpSpPr>
            <a:xfrm rot="8347089">
              <a:off x="1480767" y="3466390"/>
              <a:ext cx="519349" cy="281462"/>
              <a:chOff x="2880845" y="3610774"/>
              <a:chExt cx="519349" cy="281462"/>
            </a:xfrm>
            <a:solidFill>
              <a:schemeClr val="accent2"/>
            </a:solidFill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66B217D1-AED2-3144-99F5-052BED2E5C9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80845" y="3676236"/>
                <a:ext cx="216000" cy="216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C97F34B3-8F74-5A46-8D5A-08BE3ECA45B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84194" y="3610774"/>
                <a:ext cx="216000" cy="216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61042E49-E128-A240-AFF1-CF0721E69FAE}"/>
                </a:ext>
              </a:extLst>
            </p:cNvPr>
            <p:cNvGrpSpPr/>
            <p:nvPr/>
          </p:nvGrpSpPr>
          <p:grpSpPr>
            <a:xfrm>
              <a:off x="1641864" y="2818877"/>
              <a:ext cx="282380" cy="497461"/>
              <a:chOff x="3607633" y="2879425"/>
              <a:chExt cx="282380" cy="497461"/>
            </a:xfrm>
            <a:solidFill>
              <a:srgbClr val="7030A0"/>
            </a:solidFill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F0B68355-8137-A94C-94D1-9C364D89EE2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633" y="2879425"/>
                <a:ext cx="216000" cy="216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EE8CDE22-2444-1040-A230-77D48E91A22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74013" y="3160886"/>
                <a:ext cx="216000" cy="216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22" name="Gruppieren 21">
              <a:extLst>
                <a:ext uri="{FF2B5EF4-FFF2-40B4-BE49-F238E27FC236}">
                  <a16:creationId xmlns:a16="http://schemas.microsoft.com/office/drawing/2014/main" id="{F5373906-303A-734A-9379-5F942D7DFE06}"/>
                </a:ext>
              </a:extLst>
            </p:cNvPr>
            <p:cNvGrpSpPr/>
            <p:nvPr/>
          </p:nvGrpSpPr>
          <p:grpSpPr>
            <a:xfrm>
              <a:off x="1641864" y="2199753"/>
              <a:ext cx="282380" cy="497461"/>
              <a:chOff x="3669435" y="3126593"/>
              <a:chExt cx="282380" cy="497461"/>
            </a:xfrm>
            <a:solidFill>
              <a:schemeClr val="accent6"/>
            </a:solidFill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B38319B1-8582-EB49-BD5F-61805D81AED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69435" y="3126593"/>
                <a:ext cx="216000" cy="216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5FC94C02-66E2-A741-89E6-567F93D602D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5815" y="3408054"/>
                <a:ext cx="216000" cy="216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cxnSp>
          <p:nvCxnSpPr>
            <p:cNvPr id="28" name="Gerade Verbindung mit Pfeil 27">
              <a:extLst>
                <a:ext uri="{FF2B5EF4-FFF2-40B4-BE49-F238E27FC236}">
                  <a16:creationId xmlns:a16="http://schemas.microsoft.com/office/drawing/2014/main" id="{AEC9C0EB-328D-4E4E-8BCC-C5C57934E9AE}"/>
                </a:ext>
              </a:extLst>
            </p:cNvPr>
            <p:cNvCxnSpPr/>
            <p:nvPr/>
          </p:nvCxnSpPr>
          <p:spPr>
            <a:xfrm>
              <a:off x="2605437" y="3250041"/>
              <a:ext cx="4127500" cy="0"/>
            </a:xfrm>
            <a:prstGeom prst="straightConnector1">
              <a:avLst/>
            </a:prstGeom>
            <a:ln w="25400">
              <a:solidFill>
                <a:schemeClr val="bg1"/>
              </a:solidFill>
              <a:prstDash val="dash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CD10832B-D373-BE4A-B57F-DA21876D9938}"/>
                </a:ext>
              </a:extLst>
            </p:cNvPr>
            <p:cNvSpPr txBox="1"/>
            <p:nvPr/>
          </p:nvSpPr>
          <p:spPr>
            <a:xfrm>
              <a:off x="3781985" y="3316338"/>
              <a:ext cx="17744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i="1" dirty="0">
                  <a:solidFill>
                    <a:schemeClr val="bg1"/>
                  </a:solidFill>
                </a:rPr>
                <a:t>Gehrichtung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3391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FEF14332-E566-794D-84DB-9EF58D359D2D}"/>
              </a:ext>
            </a:extLst>
          </p:cNvPr>
          <p:cNvSpPr txBox="1"/>
          <p:nvPr/>
        </p:nvSpPr>
        <p:spPr>
          <a:xfrm>
            <a:off x="839202" y="2207982"/>
            <a:ext cx="1051359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Jakob, 34 Jahre:	„Es ist erfreulich, dass der Wolf wieder unsere Landschaft bereichert.“</a:t>
            </a:r>
          </a:p>
          <a:p>
            <a:endParaRPr lang="de-DE" dirty="0">
              <a:solidFill>
                <a:schemeClr val="bg1"/>
              </a:solidFill>
              <a:effectLst/>
            </a:endParaRPr>
          </a:p>
          <a:p>
            <a:endParaRPr lang="de-DE" dirty="0">
              <a:solidFill>
                <a:schemeClr val="bg1"/>
              </a:solidFill>
              <a:effectLst/>
            </a:endParaRPr>
          </a:p>
          <a:p>
            <a:r>
              <a:rPr lang="de-DE" dirty="0">
                <a:solidFill>
                  <a:schemeClr val="bg1"/>
                </a:solidFill>
              </a:rPr>
              <a:t>Mia, 23 Jahre:	„Die von Wölfen ausgehenden Risiken werden in den Medien übertrieben dargestellt.“</a:t>
            </a:r>
          </a:p>
          <a:p>
            <a:endParaRPr lang="de-DE" dirty="0">
              <a:solidFill>
                <a:schemeClr val="bg1"/>
              </a:solidFill>
              <a:effectLst/>
            </a:endParaRPr>
          </a:p>
          <a:p>
            <a:endParaRPr lang="de-DE" dirty="0">
              <a:solidFill>
                <a:schemeClr val="bg1"/>
              </a:solidFill>
              <a:effectLst/>
            </a:endParaRPr>
          </a:p>
          <a:p>
            <a:r>
              <a:rPr lang="de-DE" dirty="0">
                <a:solidFill>
                  <a:schemeClr val="bg1"/>
                </a:solidFill>
              </a:rPr>
              <a:t>Lina, 16 Jahre:	„Auch Wölfe, die Probleme verursachen, müssen nicht getötet werden.“</a:t>
            </a:r>
          </a:p>
          <a:p>
            <a:endParaRPr lang="de-DE" dirty="0">
              <a:solidFill>
                <a:schemeClr val="bg1"/>
              </a:solidFill>
              <a:effectLst/>
            </a:endParaRPr>
          </a:p>
          <a:p>
            <a:endParaRPr lang="de-DE" dirty="0">
              <a:solidFill>
                <a:schemeClr val="bg1"/>
              </a:solidFill>
              <a:effectLst/>
            </a:endParaRPr>
          </a:p>
          <a:p>
            <a:r>
              <a:rPr lang="de-DE" dirty="0">
                <a:solidFill>
                  <a:schemeClr val="bg1"/>
                </a:solidFill>
              </a:rPr>
              <a:t>Heribert, 60:	“Der Wolf stellt keine Bedrohung für die Menschen in Deutschland dar.“</a:t>
            </a:r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2AF602FB-6700-8945-B842-C46E90F7121C}"/>
              </a:ext>
            </a:extLst>
          </p:cNvPr>
          <p:cNvSpPr txBox="1">
            <a:spLocks/>
          </p:cNvSpPr>
          <p:nvPr/>
        </p:nvSpPr>
        <p:spPr>
          <a:xfrm>
            <a:off x="429683" y="253954"/>
            <a:ext cx="10206038" cy="12524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de-DE" sz="3200" b="1">
              <a:solidFill>
                <a:srgbClr val="01A2FF"/>
              </a:solidFill>
            </a:endParaRPr>
          </a:p>
          <a:p>
            <a:pPr algn="l"/>
            <a:r>
              <a:rPr lang="de-DE" sz="3200" b="1">
                <a:solidFill>
                  <a:srgbClr val="01A2FF"/>
                </a:solidFill>
              </a:rPr>
              <a:t>Der Unterschiedsgang!</a:t>
            </a:r>
            <a:endParaRPr lang="de-DE" sz="3200" b="1" dirty="0">
              <a:solidFill>
                <a:srgbClr val="01A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4398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4A03CEE9-2C7B-3449-A8A0-2F7C5204917B}"/>
              </a:ext>
            </a:extLst>
          </p:cNvPr>
          <p:cNvSpPr txBox="1"/>
          <p:nvPr/>
        </p:nvSpPr>
        <p:spPr>
          <a:xfrm>
            <a:off x="839202" y="2207982"/>
            <a:ext cx="1051359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Tina, 19 Jahre:	„Ohne Wölfe in der Natur würde mir persönlich etwas fehlen.“</a:t>
            </a:r>
          </a:p>
          <a:p>
            <a:endParaRPr lang="de-DE" dirty="0">
              <a:solidFill>
                <a:schemeClr val="bg1"/>
              </a:solidFill>
            </a:endParaRPr>
          </a:p>
          <a:p>
            <a:endParaRPr lang="de-DE" dirty="0">
              <a:solidFill>
                <a:schemeClr val="bg1"/>
              </a:solidFill>
            </a:endParaRPr>
          </a:p>
          <a:p>
            <a:r>
              <a:rPr lang="de-DE" dirty="0">
                <a:solidFill>
                  <a:schemeClr val="bg1"/>
                </a:solidFill>
              </a:rPr>
              <a:t>Thorsten 32 Jahre:	„Wölfe sollen in Deutschland leben können, auch falls es teilweise zu Problemen kommt.“</a:t>
            </a:r>
          </a:p>
          <a:p>
            <a:endParaRPr lang="de-DE" dirty="0">
              <a:solidFill>
                <a:schemeClr val="bg1"/>
              </a:solidFill>
            </a:endParaRPr>
          </a:p>
          <a:p>
            <a:endParaRPr lang="de-DE" dirty="0">
              <a:solidFill>
                <a:schemeClr val="bg1"/>
              </a:solidFill>
            </a:endParaRPr>
          </a:p>
          <a:p>
            <a:r>
              <a:rPr lang="de-DE" dirty="0">
                <a:solidFill>
                  <a:schemeClr val="bg1"/>
                </a:solidFill>
              </a:rPr>
              <a:t>Maria, 42 Jahre: 	„Wölfe gehören in unsere Landschaft, wie z.B. Füchse, Rehe oder Biber auch!“</a:t>
            </a:r>
          </a:p>
          <a:p>
            <a:endParaRPr lang="de-DE" dirty="0">
              <a:solidFill>
                <a:schemeClr val="bg1"/>
              </a:solidFill>
            </a:endParaRPr>
          </a:p>
          <a:p>
            <a:endParaRPr lang="de-DE" dirty="0">
              <a:solidFill>
                <a:schemeClr val="bg1"/>
              </a:solidFill>
            </a:endParaRPr>
          </a:p>
          <a:p>
            <a:r>
              <a:rPr lang="de-DE" dirty="0">
                <a:solidFill>
                  <a:schemeClr val="bg1"/>
                </a:solidFill>
              </a:rPr>
              <a:t>Gudrun, 64 Jahre: 	„In einem Gebiet mit Wolfsvorkommen hätte ich keine Angst, in den Wald zu gehen.“</a:t>
            </a:r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52403C08-BDCF-4F46-AB81-E71C1E167E3E}"/>
              </a:ext>
            </a:extLst>
          </p:cNvPr>
          <p:cNvSpPr txBox="1">
            <a:spLocks/>
          </p:cNvSpPr>
          <p:nvPr/>
        </p:nvSpPr>
        <p:spPr>
          <a:xfrm>
            <a:off x="429683" y="253954"/>
            <a:ext cx="10206038" cy="12524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de-DE" sz="3200" b="1">
              <a:solidFill>
                <a:srgbClr val="01A2FF"/>
              </a:solidFill>
            </a:endParaRPr>
          </a:p>
          <a:p>
            <a:pPr algn="l"/>
            <a:r>
              <a:rPr lang="de-DE" sz="3200" b="1">
                <a:solidFill>
                  <a:srgbClr val="01A2FF"/>
                </a:solidFill>
              </a:rPr>
              <a:t>Der Unterschiedsgang!</a:t>
            </a:r>
            <a:endParaRPr lang="de-DE" sz="3200" b="1" dirty="0">
              <a:solidFill>
                <a:srgbClr val="01A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4444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F03EBDED-C29A-BC4C-8EF8-54F43D1F79E5}"/>
              </a:ext>
            </a:extLst>
          </p:cNvPr>
          <p:cNvSpPr txBox="1"/>
          <p:nvPr/>
        </p:nvSpPr>
        <p:spPr>
          <a:xfrm>
            <a:off x="839202" y="2220014"/>
            <a:ext cx="105135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Michael, 27 Jahre:	„Ich erwarte keine wirtschaftlichen Nachteile von der Rückkehr des Wolfes.“</a:t>
            </a:r>
          </a:p>
          <a:p>
            <a:endParaRPr lang="de-DE" dirty="0">
              <a:solidFill>
                <a:schemeClr val="bg1"/>
              </a:solidFill>
            </a:endParaRPr>
          </a:p>
          <a:p>
            <a:endParaRPr lang="de-DE" dirty="0">
              <a:solidFill>
                <a:schemeClr val="bg1"/>
              </a:solidFill>
            </a:endParaRPr>
          </a:p>
          <a:p>
            <a:r>
              <a:rPr lang="de-DE" dirty="0">
                <a:solidFill>
                  <a:schemeClr val="bg1"/>
                </a:solidFill>
              </a:rPr>
              <a:t>Carsten 44 Jahre:	„Die Rückkehr des Wolfes nach Deutschland birgt nur wenige Risiken.“</a:t>
            </a:r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F7B3DED0-03E3-5045-B93C-BEE1C3DD73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683" y="253954"/>
            <a:ext cx="10206038" cy="1252439"/>
          </a:xfrm>
        </p:spPr>
        <p:txBody>
          <a:bodyPr>
            <a:normAutofit/>
          </a:bodyPr>
          <a:lstStyle/>
          <a:p>
            <a:pPr algn="l"/>
            <a:endParaRPr lang="de-DE" sz="3200" b="1" dirty="0">
              <a:solidFill>
                <a:srgbClr val="01A2FF"/>
              </a:solidFill>
            </a:endParaRPr>
          </a:p>
          <a:p>
            <a:pPr algn="l"/>
            <a:r>
              <a:rPr lang="de-DE" sz="3200" b="1" dirty="0">
                <a:solidFill>
                  <a:srgbClr val="01A2FF"/>
                </a:solidFill>
              </a:rPr>
              <a:t>Der Unterschiedsgang!</a:t>
            </a:r>
          </a:p>
        </p:txBody>
      </p:sp>
    </p:spTree>
    <p:extLst>
      <p:ext uri="{BB962C8B-B14F-4D97-AF65-F5344CB8AC3E}">
        <p14:creationId xmlns:p14="http://schemas.microsoft.com/office/powerpoint/2010/main" val="23543254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Untertitel 2">
            <a:extLst>
              <a:ext uri="{FF2B5EF4-FFF2-40B4-BE49-F238E27FC236}">
                <a16:creationId xmlns:a16="http://schemas.microsoft.com/office/drawing/2014/main" id="{F7B3DED0-03E3-5045-B93C-BEE1C3DD73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201" y="1268208"/>
            <a:ext cx="10206038" cy="1252439"/>
          </a:xfrm>
        </p:spPr>
        <p:txBody>
          <a:bodyPr>
            <a:normAutofit/>
          </a:bodyPr>
          <a:lstStyle/>
          <a:p>
            <a:pPr algn="l"/>
            <a:endParaRPr lang="de-DE" sz="3200" b="1" dirty="0">
              <a:solidFill>
                <a:srgbClr val="01A2FF"/>
              </a:solidFill>
            </a:endParaRPr>
          </a:p>
          <a:p>
            <a:pPr algn="l"/>
            <a:r>
              <a:rPr lang="de-DE" sz="3200" b="1" dirty="0">
                <a:solidFill>
                  <a:srgbClr val="01A2FF"/>
                </a:solidFill>
              </a:rPr>
              <a:t>Präsentation der Ziele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5D36DAA-081D-D44C-B213-46AAD0BF2205}"/>
              </a:ext>
            </a:extLst>
          </p:cNvPr>
          <p:cNvSpPr txBox="1"/>
          <p:nvPr/>
        </p:nvSpPr>
        <p:spPr>
          <a:xfrm>
            <a:off x="839201" y="2537514"/>
            <a:ext cx="1051359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Gruppensprecher*innen:</a:t>
            </a:r>
          </a:p>
          <a:p>
            <a:endParaRPr lang="de-DE" b="1" dirty="0">
              <a:solidFill>
                <a:schemeClr val="bg1"/>
              </a:solidFill>
            </a:endParaRPr>
          </a:p>
          <a:p>
            <a:r>
              <a:rPr lang="de-DE" b="1" dirty="0">
                <a:solidFill>
                  <a:schemeClr val="bg1"/>
                </a:solidFill>
              </a:rPr>
              <a:t>Präsentiert </a:t>
            </a:r>
            <a:r>
              <a:rPr lang="de-DE" dirty="0">
                <a:solidFill>
                  <a:schemeClr val="bg1"/>
                </a:solidFill>
              </a:rPr>
              <a:t>Eure Ziele für den Umgang mit dem Wolf.</a:t>
            </a:r>
          </a:p>
          <a:p>
            <a:endParaRPr lang="de-DE" b="1" dirty="0">
              <a:solidFill>
                <a:schemeClr val="bg1"/>
              </a:solidFill>
            </a:endParaRPr>
          </a:p>
          <a:p>
            <a:endParaRPr lang="de-DE" b="1" dirty="0">
              <a:solidFill>
                <a:schemeClr val="bg1"/>
              </a:solidFill>
            </a:endParaRPr>
          </a:p>
          <a:p>
            <a:r>
              <a:rPr lang="de-DE" b="1" dirty="0">
                <a:solidFill>
                  <a:schemeClr val="bg1"/>
                </a:solidFill>
              </a:rPr>
              <a:t>Protokollant*innen:</a:t>
            </a:r>
          </a:p>
          <a:p>
            <a:endParaRPr lang="de-DE" b="1" dirty="0">
              <a:solidFill>
                <a:schemeClr val="bg1"/>
              </a:solidFill>
            </a:endParaRPr>
          </a:p>
          <a:p>
            <a:r>
              <a:rPr lang="de-DE" b="1" dirty="0">
                <a:solidFill>
                  <a:schemeClr val="bg1"/>
                </a:solidFill>
              </a:rPr>
              <a:t>Notiert</a:t>
            </a:r>
            <a:r>
              <a:rPr lang="de-DE" dirty="0">
                <a:solidFill>
                  <a:schemeClr val="bg1"/>
                </a:solidFill>
              </a:rPr>
              <a:t> auf Eurem Notizzettel (M5) die Ziele der anderen Interessengruppen.</a:t>
            </a:r>
            <a:endParaRPr lang="de-DE" dirty="0"/>
          </a:p>
          <a:p>
            <a:endParaRPr lang="de-DE" b="1" dirty="0">
              <a:solidFill>
                <a:schemeClr val="bg1"/>
              </a:solidFill>
            </a:endParaRPr>
          </a:p>
          <a:p>
            <a:endParaRPr lang="de-DE" dirty="0">
              <a:solidFill>
                <a:schemeClr val="bg1"/>
              </a:solidFill>
            </a:endParaRP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0469DDA4-7893-114B-AA89-DD9DAA16E44C}"/>
              </a:ext>
            </a:extLst>
          </p:cNvPr>
          <p:cNvCxnSpPr>
            <a:cxnSpLocks/>
          </p:cNvCxnSpPr>
          <p:nvPr/>
        </p:nvCxnSpPr>
        <p:spPr>
          <a:xfrm flipH="1">
            <a:off x="1528763" y="5546726"/>
            <a:ext cx="8796339" cy="0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>
            <a:extLst>
              <a:ext uri="{FF2B5EF4-FFF2-40B4-BE49-F238E27FC236}">
                <a16:creationId xmlns:a16="http://schemas.microsoft.com/office/drawing/2014/main" id="{43DBCBD1-D694-8347-BCB5-A916912A88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3163" y="4568727"/>
            <a:ext cx="1333500" cy="1706660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D7B6C17F-5EC8-3346-8C21-F57448548F6D}"/>
              </a:ext>
            </a:extLst>
          </p:cNvPr>
          <p:cNvSpPr txBox="1">
            <a:spLocks/>
          </p:cNvSpPr>
          <p:nvPr/>
        </p:nvSpPr>
        <p:spPr>
          <a:xfrm>
            <a:off x="795337" y="5521325"/>
            <a:ext cx="4305300" cy="56118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Gemeinsam ans Ziel.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939C9004-AC7F-D048-9F03-D979783FE3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9100" y="-735164"/>
            <a:ext cx="10206038" cy="2387600"/>
          </a:xfrm>
        </p:spPr>
        <p:txBody>
          <a:bodyPr>
            <a:normAutofit/>
          </a:bodyPr>
          <a:lstStyle/>
          <a:p>
            <a:r>
              <a:rPr lang="de-DE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Wolf in Auerbach – geht das?</a:t>
            </a:r>
          </a:p>
        </p:txBody>
      </p:sp>
    </p:spTree>
    <p:extLst>
      <p:ext uri="{BB962C8B-B14F-4D97-AF65-F5344CB8AC3E}">
        <p14:creationId xmlns:p14="http://schemas.microsoft.com/office/powerpoint/2010/main" val="16795962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A06AC61-A108-2A4F-AD7F-4A2CF8324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15"/>
            <a:ext cx="12192000" cy="683917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A5E5CBC-0346-C54D-91DD-477AAD704B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" y="3429000"/>
            <a:ext cx="10120313" cy="2387600"/>
          </a:xfrm>
        </p:spPr>
        <p:txBody>
          <a:bodyPr/>
          <a:lstStyle/>
          <a:p>
            <a:r>
              <a:rPr lang="de-DE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Wolf in Auerbach – geht das?</a:t>
            </a:r>
          </a:p>
        </p:txBody>
      </p:sp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F7E349D4-C23A-424E-85B8-50B05E80561D}"/>
              </a:ext>
            </a:extLst>
          </p:cNvPr>
          <p:cNvCxnSpPr>
            <a:cxnSpLocks/>
          </p:cNvCxnSpPr>
          <p:nvPr/>
        </p:nvCxnSpPr>
        <p:spPr>
          <a:xfrm flipH="1">
            <a:off x="8472488" y="803276"/>
            <a:ext cx="2695578" cy="0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fik 5">
            <a:extLst>
              <a:ext uri="{FF2B5EF4-FFF2-40B4-BE49-F238E27FC236}">
                <a16:creationId xmlns:a16="http://schemas.microsoft.com/office/drawing/2014/main" id="{F9C98570-3149-AB43-B18B-63E96ED651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2892" y="382489"/>
            <a:ext cx="820007" cy="1049474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BD34CE5C-D6FF-A747-BA7C-42E99DDAF273}"/>
              </a:ext>
            </a:extLst>
          </p:cNvPr>
          <p:cNvSpPr txBox="1">
            <a:spLocks/>
          </p:cNvSpPr>
          <p:nvPr/>
        </p:nvSpPr>
        <p:spPr>
          <a:xfrm>
            <a:off x="8353423" y="696117"/>
            <a:ext cx="2333626" cy="56118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8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Gemeinsam ans Ziel.</a:t>
            </a:r>
          </a:p>
        </p:txBody>
      </p:sp>
    </p:spTree>
    <p:extLst>
      <p:ext uri="{BB962C8B-B14F-4D97-AF65-F5344CB8AC3E}">
        <p14:creationId xmlns:p14="http://schemas.microsoft.com/office/powerpoint/2010/main" val="23905633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371</Words>
  <Application>Microsoft Macintosh PowerPoint</Application>
  <PresentationFormat>Breitbild</PresentationFormat>
  <Paragraphs>65</Paragraphs>
  <Slides>9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</vt:lpstr>
      <vt:lpstr>Wolf in Auerbach – geht das?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Wolf in Auerbach – geht das?</vt:lpstr>
      <vt:lpstr>Wolf in Auerbach – geht das?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Wolf in Auerbach – geht das?</dc:title>
  <dc:creator>Biologiedidaktik</dc:creator>
  <cp:lastModifiedBy>Richard Sannert</cp:lastModifiedBy>
  <cp:revision>12</cp:revision>
  <dcterms:created xsi:type="dcterms:W3CDTF">2021-09-22T14:12:31Z</dcterms:created>
  <dcterms:modified xsi:type="dcterms:W3CDTF">2022-02-17T11:46:34Z</dcterms:modified>
</cp:coreProperties>
</file>